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307" r:id="rId2"/>
    <p:sldId id="571" r:id="rId3"/>
    <p:sldId id="3932" r:id="rId4"/>
    <p:sldId id="3936" r:id="rId5"/>
    <p:sldId id="3938" r:id="rId6"/>
    <p:sldId id="3937" r:id="rId7"/>
    <p:sldId id="3927" r:id="rId8"/>
    <p:sldId id="322" r:id="rId9"/>
  </p:sldIdLst>
  <p:sldSz cx="12192000" cy="6858000"/>
  <p:notesSz cx="7099300" cy="9385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B6DB81-04FF-4DC0-B326-FA426F877066}" v="1" dt="2024-03-13T22:10:19.1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71" autoAdjust="0"/>
    <p:restoredTop sz="94660"/>
  </p:normalViewPr>
  <p:slideViewPr>
    <p:cSldViewPr snapToGrid="0">
      <p:cViewPr varScale="1">
        <p:scale>
          <a:sx n="91" d="100"/>
          <a:sy n="91" d="100"/>
        </p:scale>
        <p:origin x="86" y="139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867E5A53-2486-4E3A-8424-3F8493DB3F12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29275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516676"/>
            <a:ext cx="5679440" cy="3695462"/>
          </a:xfrm>
          <a:prstGeom prst="rect">
            <a:avLst/>
          </a:prstGeom>
        </p:spPr>
        <p:txBody>
          <a:bodyPr vert="horz" lIns="94192" tIns="47096" rIns="94192" bIns="4709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9F14B8F8-0443-4C6A-B857-252263001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9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7A8AF-46BA-495D-A6A9-C4E1AA5DC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86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4B8F8-0443-4C6A-B857-2522630016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64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4B8F8-0443-4C6A-B857-2522630016E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642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6ED4976-C005-124C-49C8-239BBCB1128F}"/>
              </a:ext>
            </a:extLst>
          </p:cNvPr>
          <p:cNvSpPr/>
          <p:nvPr userDrawn="1"/>
        </p:nvSpPr>
        <p:spPr>
          <a:xfrm>
            <a:off x="1055716" y="473825"/>
            <a:ext cx="3923608" cy="202830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logo with a cross on it&#10;&#10;Description automatically generated">
            <a:extLst>
              <a:ext uri="{FF2B5EF4-FFF2-40B4-BE49-F238E27FC236}">
                <a16:creationId xmlns:a16="http://schemas.microsoft.com/office/drawing/2014/main" id="{53B2679F-FC95-EBB0-891D-431A4DED7E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46909" y="613901"/>
            <a:ext cx="3407705" cy="17481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 sz="4000"/>
            </a:lvl1pPr>
            <a:lvl2pPr>
              <a:buClr>
                <a:schemeClr val="tx1"/>
              </a:buClr>
              <a:defRPr sz="3600"/>
            </a:lvl2pPr>
            <a:lvl3pPr>
              <a:buClr>
                <a:schemeClr val="tx1"/>
              </a:buClr>
              <a:defRPr sz="3200"/>
            </a:lvl3pPr>
            <a:lvl4pPr>
              <a:buClr>
                <a:schemeClr val="tx1"/>
              </a:buClr>
              <a:defRPr sz="2800"/>
            </a:lvl4pPr>
            <a:lvl5pPr>
              <a:buClr>
                <a:schemeClr val="tx1"/>
              </a:buCl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4801" y="2925974"/>
            <a:ext cx="11449710" cy="3329581"/>
          </a:xfrm>
        </p:spPr>
        <p:txBody>
          <a:bodyPr/>
          <a:lstStyle/>
          <a:p>
            <a:br>
              <a:rPr lang="en-US" sz="4400" dirty="0"/>
            </a:br>
            <a:br>
              <a:rPr lang="en-US" sz="4000" dirty="0"/>
            </a:br>
            <a:r>
              <a:rPr lang="en-US" sz="1800" dirty="0"/>
              <a:t> 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4000" b="1" dirty="0"/>
              <a:t>The dangers of false teaching</a:t>
            </a:r>
            <a:br>
              <a:rPr lang="en-US" sz="4000" b="1" dirty="0"/>
            </a:br>
            <a:r>
              <a:rPr lang="en-US" sz="4000" b="1" dirty="0"/>
              <a:t>Matthew 16:5-12</a:t>
            </a:r>
            <a:br>
              <a:rPr lang="en-US" sz="4000" b="1" dirty="0"/>
            </a:br>
            <a:br>
              <a:rPr lang="en-US" sz="4400" b="1" dirty="0"/>
            </a:br>
            <a:r>
              <a:rPr lang="en-US" sz="4000" b="1" dirty="0"/>
              <a:t>Pastor Sam</a:t>
            </a:r>
            <a:br>
              <a:rPr lang="en-US" sz="4000" b="1" dirty="0"/>
            </a:br>
            <a:r>
              <a:rPr lang="en-US" sz="4000" b="1" dirty="0"/>
              <a:t>March 24, 2024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11432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>
            <a:extLst>
              <a:ext uri="{FF2B5EF4-FFF2-40B4-BE49-F238E27FC236}">
                <a16:creationId xmlns:a16="http://schemas.microsoft.com/office/drawing/2014/main" id="{32454A55-8D0E-4288-BA8C-0F28467A20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2716DD-F5F3-430D-BFCF-5E702467F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US" b="1"/>
              <a:t>Scripture Reading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BF945A-4452-4881-AF25-582DE1943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924298"/>
            <a:ext cx="12192417" cy="293370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7BF02DAB-EEF0-487F-A106-B70843EA6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1695" cy="2802467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FECBB-AA81-4985-9C05-58FD5E565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661" y="2543981"/>
            <a:ext cx="5875534" cy="36586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500" b="1" dirty="0">
                <a:solidFill>
                  <a:schemeClr val="bg1"/>
                </a:solidFill>
              </a:rPr>
              <a:t>Impenetrable Heart</a:t>
            </a:r>
          </a:p>
          <a:p>
            <a:pPr marL="0" indent="0">
              <a:buNone/>
            </a:pPr>
            <a:r>
              <a:rPr lang="en-US" sz="3500" b="1" dirty="0">
                <a:solidFill>
                  <a:schemeClr val="bg1"/>
                </a:solidFill>
              </a:rPr>
              <a:t>Matthew 16:1-4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FA416A-02F5-4763-B73B-06432EE512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1916" y="3220819"/>
            <a:ext cx="5451627" cy="231694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73969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05810-C43A-0EC6-0EA9-4C940EB55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667" y="0"/>
            <a:ext cx="9404723" cy="1400530"/>
          </a:xfrm>
        </p:spPr>
        <p:txBody>
          <a:bodyPr/>
          <a:lstStyle/>
          <a:p>
            <a:r>
              <a:rPr lang="en-US" dirty="0"/>
              <a:t>Progression of the hard-hearted religious leaders in Matthew…..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F93CB1F-DB2C-40D8-3A2A-2B46D2BD7B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6492259"/>
              </p:ext>
            </p:extLst>
          </p:nvPr>
        </p:nvGraphicFramePr>
        <p:xfrm>
          <a:off x="69272" y="1577109"/>
          <a:ext cx="12053456" cy="5090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6867">
                  <a:extLst>
                    <a:ext uri="{9D8B030D-6E8A-4147-A177-3AD203B41FA5}">
                      <a16:colId xmlns:a16="http://schemas.microsoft.com/office/drawing/2014/main" val="932686725"/>
                    </a:ext>
                  </a:extLst>
                </a:gridCol>
                <a:gridCol w="3042458">
                  <a:extLst>
                    <a:ext uri="{9D8B030D-6E8A-4147-A177-3AD203B41FA5}">
                      <a16:colId xmlns:a16="http://schemas.microsoft.com/office/drawing/2014/main" val="127740352"/>
                    </a:ext>
                  </a:extLst>
                </a:gridCol>
                <a:gridCol w="3416531">
                  <a:extLst>
                    <a:ext uri="{9D8B030D-6E8A-4147-A177-3AD203B41FA5}">
                      <a16:colId xmlns:a16="http://schemas.microsoft.com/office/drawing/2014/main" val="2499745037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1858581088"/>
                    </a:ext>
                  </a:extLst>
                </a:gridCol>
              </a:tblGrid>
              <a:tr h="28710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Encounter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Religious Leaders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Jesus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Result/</a:t>
                      </a:r>
                    </a:p>
                    <a:p>
                      <a:pPr algn="ctr"/>
                      <a:r>
                        <a:rPr lang="en-US" sz="2800" dirty="0"/>
                        <a:t>Consequences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6491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Matt.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Investigate John the B.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“Brood of vipers”, Repent!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No response/Left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694973"/>
                  </a:ext>
                </a:extLst>
              </a:tr>
              <a:tr h="457344">
                <a:tc>
                  <a:txBody>
                    <a:bodyPr/>
                    <a:lstStyle/>
                    <a:p>
                      <a:r>
                        <a:rPr lang="en-US" sz="2000" b="1" dirty="0"/>
                        <a:t>Matt. 5-7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Attended &amp; listened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Sermon on the Mt.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“Astonished”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214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Matt. 8:19-20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“I will follow…”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Not about this life…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Stopped following (shallow)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4973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Matt. 8-9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Observed miraculous signs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Power over physical, natural, supernatural, forgiveness of sins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9:34 Miracles by the prince of demons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6720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Matt. 12:1-8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Why violate sabbath?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Why violate Word of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Angered and left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926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Matt. 12:9-14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Do not heal on Sabbath!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Lawful to heal on the Sabbath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12:14 Conspired to kill Jesus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61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Matt. 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Confused…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Parables of the Kingdom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Only disciples understood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049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Matt.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Jerusalem involved…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You violate God’s 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Offended &amp; left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902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060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1B4D9-BC4E-CCAF-1138-3E4A8E3F4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297" y="249302"/>
            <a:ext cx="9404723" cy="1400530"/>
          </a:xfrm>
        </p:spPr>
        <p:txBody>
          <a:bodyPr/>
          <a:lstStyle/>
          <a:p>
            <a:r>
              <a:rPr lang="en-US" dirty="0"/>
              <a:t>Matthew 16:1-4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0A4EC-216E-D1A9-F6F9-86349E955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297" y="992963"/>
            <a:ext cx="9994179" cy="1313737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200" dirty="0"/>
              <a:t>Unholy alliance Pharisees &amp; Sadducees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E04E4CE-CEBC-E430-4B50-5A0771DF7D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4841422"/>
              </p:ext>
            </p:extLst>
          </p:nvPr>
        </p:nvGraphicFramePr>
        <p:xfrm>
          <a:off x="199505" y="1670938"/>
          <a:ext cx="11912139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0713">
                  <a:extLst>
                    <a:ext uri="{9D8B030D-6E8A-4147-A177-3AD203B41FA5}">
                      <a16:colId xmlns:a16="http://schemas.microsoft.com/office/drawing/2014/main" val="1004196854"/>
                    </a:ext>
                  </a:extLst>
                </a:gridCol>
                <a:gridCol w="3970713">
                  <a:extLst>
                    <a:ext uri="{9D8B030D-6E8A-4147-A177-3AD203B41FA5}">
                      <a16:colId xmlns:a16="http://schemas.microsoft.com/office/drawing/2014/main" val="1308584633"/>
                    </a:ext>
                  </a:extLst>
                </a:gridCol>
                <a:gridCol w="3970713">
                  <a:extLst>
                    <a:ext uri="{9D8B030D-6E8A-4147-A177-3AD203B41FA5}">
                      <a16:colId xmlns:a16="http://schemas.microsoft.com/office/drawing/2014/main" val="14161745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Areas of Concern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Pharisees/Scribes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Sadducees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009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Doctrine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Conservative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Liberal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8997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Authority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Tradition of Elders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Torah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582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Resurrection/Miracles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869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Rome/</a:t>
                      </a:r>
                      <a:r>
                        <a:rPr lang="en-US" sz="2400" b="1" dirty="0" err="1"/>
                        <a:t>Herods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Critics/despised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Pragmatic engagement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128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Socially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Educated/Rabbi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Elite/Aristocratic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174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Politically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Represented the common people, respect of the masses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Chief Priest/majority in Sanhedrin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6562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Power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/>
                        <a:t>Synogogues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The Temple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241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Hellenization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Resisted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Welcomed 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83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Primary concern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Religion/People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Politics/Power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83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7651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1B4D9-BC4E-CCAF-1138-3E4A8E3F4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Matthew 16:1-4 Impenetrable Heart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0A4EC-216E-D1A9-F6F9-86349E955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Unholy alliance Pharisees &amp; Sadducees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Demand for a sign/proof from heaven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Jesus: you are good at the mundane (weather), but don’t understand the times…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Evil and adulterous generation 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Gracious offer of one more sign: Jonah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Then Jesus left them and departed….. </a:t>
            </a:r>
          </a:p>
        </p:txBody>
      </p:sp>
    </p:spTree>
    <p:extLst>
      <p:ext uri="{BB962C8B-B14F-4D97-AF65-F5344CB8AC3E}">
        <p14:creationId xmlns:p14="http://schemas.microsoft.com/office/powerpoint/2010/main" val="199381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9480B-3021-A182-4BC9-22B93C99D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Factors that harden the heart of man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6D730-AEF6-03C0-5C50-01FDF9DAD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335001" cy="4195481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Sin – John 3:19</a:t>
            </a:r>
          </a:p>
          <a:p>
            <a:pPr marL="742950" indent="-742950">
              <a:buFont typeface="+mj-lt"/>
              <a:buAutoNum type="arabicPeriod"/>
            </a:pPr>
            <a:endParaRPr lang="en-US" dirty="0"/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Satan/demons – 2 Cor. 4:4; Matt. 13</a:t>
            </a:r>
          </a:p>
          <a:p>
            <a:pPr marL="742950" indent="-742950">
              <a:buFont typeface="+mj-lt"/>
              <a:buAutoNum type="arabicPeriod"/>
            </a:pPr>
            <a:endParaRPr lang="en-US" dirty="0"/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God – Luke 19:42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1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34E72-1CED-D2BC-535D-6E33F6FA3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take-aways….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276BD-4767-FC27-DFD6-7525396E6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256" y="1733941"/>
            <a:ext cx="11517535" cy="4195481"/>
          </a:xfrm>
        </p:spPr>
        <p:txBody>
          <a:bodyPr>
            <a:normAutofit fontScale="775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We are called to sow the seeds of God’s kingdom, but some seed will fall on hard soil.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Continual rejection of God’s Word will continually harden a person’s heart. Exodus 8-10 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There may come a time when we need to release a person out of the Church – Matt. 18;  1 Cor. 5:5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We need to watch our lives carefully to ensure that our hearts do not become hard due to a) our love for sin; b) the wiles of the enemy – Hebrews 3:12-15</a:t>
            </a:r>
          </a:p>
          <a:p>
            <a:pPr marL="40005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942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r>
              <a:rPr lang="en-US" sz="6000" b="1"/>
              <a:t>To God be the glory! 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2057771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59155</TotalTime>
  <Words>455</Words>
  <Application>Microsoft Office PowerPoint</Application>
  <PresentationFormat>Widescreen</PresentationFormat>
  <Paragraphs>99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Ion</vt:lpstr>
      <vt:lpstr>                   The dangers of false teaching Matthew 16:5-12  Pastor Sam March 24, 2024</vt:lpstr>
      <vt:lpstr>Scripture Reading</vt:lpstr>
      <vt:lpstr>Progression of the hard-hearted religious leaders in Matthew…..</vt:lpstr>
      <vt:lpstr>Matthew 16:1-4</vt:lpstr>
      <vt:lpstr>Matthew 16:1-4 Impenetrable Heart</vt:lpstr>
      <vt:lpstr>Factors that harden the heart of man </vt:lpstr>
      <vt:lpstr>Key take-aways….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contrarian wisdom of God  Isaiah 55:8-9</dc:title>
  <dc:creator>Samuel Kim</dc:creator>
  <cp:lastModifiedBy>Samuel Kim</cp:lastModifiedBy>
  <cp:revision>114</cp:revision>
  <cp:lastPrinted>2024-01-13T06:58:57Z</cp:lastPrinted>
  <dcterms:created xsi:type="dcterms:W3CDTF">2021-11-19T21:57:39Z</dcterms:created>
  <dcterms:modified xsi:type="dcterms:W3CDTF">2024-03-17T03:33:53Z</dcterms:modified>
</cp:coreProperties>
</file>