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32"/>
  </p:notesMasterIdLst>
  <p:sldIdLst>
    <p:sldId id="256" r:id="rId5"/>
    <p:sldId id="300" r:id="rId6"/>
    <p:sldId id="261" r:id="rId7"/>
    <p:sldId id="316" r:id="rId8"/>
    <p:sldId id="281" r:id="rId9"/>
    <p:sldId id="262" r:id="rId10"/>
    <p:sldId id="303" r:id="rId11"/>
    <p:sldId id="317" r:id="rId12"/>
    <p:sldId id="280" r:id="rId13"/>
    <p:sldId id="286" r:id="rId14"/>
    <p:sldId id="308" r:id="rId15"/>
    <p:sldId id="318" r:id="rId16"/>
    <p:sldId id="322" r:id="rId17"/>
    <p:sldId id="301" r:id="rId18"/>
    <p:sldId id="304" r:id="rId19"/>
    <p:sldId id="284" r:id="rId20"/>
    <p:sldId id="311" r:id="rId21"/>
    <p:sldId id="302" r:id="rId22"/>
    <p:sldId id="320" r:id="rId23"/>
    <p:sldId id="312" r:id="rId24"/>
    <p:sldId id="310" r:id="rId25"/>
    <p:sldId id="321" r:id="rId26"/>
    <p:sldId id="309" r:id="rId27"/>
    <p:sldId id="325" r:id="rId28"/>
    <p:sldId id="326" r:id="rId29"/>
    <p:sldId id="328" r:id="rId30"/>
    <p:sldId id="260" r:id="rId31"/>
  </p:sldIdLst>
  <p:sldSz cx="18288000" cy="10287000"/>
  <p:notesSz cx="6858000" cy="9144000"/>
  <p:embeddedFontLst>
    <p:embeddedFont>
      <p:font typeface="Cooper Hewitt" panose="020B0604020202020204" charset="0"/>
      <p:regular r:id="rId33"/>
    </p:embeddedFont>
    <p:embeddedFont>
      <p:font typeface="Cooper Hewitt Thin Bold" panose="020B0604020202020204" charset="0"/>
      <p:regular r:id="rId3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69" d="100"/>
          <a:sy n="69" d="100"/>
        </p:scale>
        <p:origin x="75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font" Target="fonts/font2.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font" Target="fonts/font1.fntdata"/><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E89229-5DF2-4C56-B777-EB6A9AD83A68}" type="datetimeFigureOut">
              <a:rPr lang="en-US" smtClean="0"/>
              <a:t>5/28/2025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8554AD-231E-44AF-BC2F-11AE76EF38D6}" type="slidenum">
              <a:rPr lang="en-US" smtClean="0"/>
              <a:t>‹#›</a:t>
            </a:fld>
            <a:endParaRPr lang="en-US"/>
          </a:p>
        </p:txBody>
      </p:sp>
    </p:spTree>
    <p:extLst>
      <p:ext uri="{BB962C8B-B14F-4D97-AF65-F5344CB8AC3E}">
        <p14:creationId xmlns:p14="http://schemas.microsoft.com/office/powerpoint/2010/main" val="178520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8554AD-231E-44AF-BC2F-11AE76EF38D6}" type="slidenum">
              <a:rPr lang="en-US" smtClean="0"/>
              <a:t>25</a:t>
            </a:fld>
            <a:endParaRPr lang="en-US"/>
          </a:p>
        </p:txBody>
      </p:sp>
    </p:spTree>
    <p:extLst>
      <p:ext uri="{BB962C8B-B14F-4D97-AF65-F5344CB8AC3E}">
        <p14:creationId xmlns:p14="http://schemas.microsoft.com/office/powerpoint/2010/main" val="2776252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8554AD-231E-44AF-BC2F-11AE76EF38D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7269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5/28/2025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5/28/2025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3200401" y="1826537"/>
            <a:ext cx="11887200" cy="3318216"/>
          </a:xfrm>
          <a:prstGeom prst="rect">
            <a:avLst/>
          </a:prstGeom>
        </p:spPr>
        <p:txBody>
          <a:bodyPr wrap="square" lIns="0" tIns="0" rIns="0" bIns="0" rtlCol="0" anchor="t">
            <a:spAutoFit/>
          </a:bodyPr>
          <a:lstStyle/>
          <a:p>
            <a:pPr algn="ctr">
              <a:lnSpc>
                <a:spcPts val="27298"/>
              </a:lnSpc>
            </a:pPr>
            <a:r>
              <a:rPr lang="en-US" sz="19500" dirty="0">
                <a:solidFill>
                  <a:srgbClr val="F6E2C9"/>
                </a:solidFill>
                <a:latin typeface="Cooper Hewitt Thin Bold"/>
              </a:rPr>
              <a:t>HEBREWS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56087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1143000" y="3543300"/>
            <a:ext cx="16230600" cy="1667123"/>
          </a:xfrm>
          <a:prstGeom prst="rect">
            <a:avLst/>
          </a:prstGeom>
        </p:spPr>
        <p:txBody>
          <a:bodyPr wrap="square" lIns="0" tIns="0" rIns="0" bIns="0" rtlCol="0" anchor="t">
            <a:spAutoFit/>
          </a:bodyPr>
          <a:lstStyle/>
          <a:p>
            <a:pPr marR="0" lvl="0" algn="l" defTabSz="914400" rtl="0" eaLnBrk="1" fontAlgn="auto" latinLnBrk="0" hangingPunct="1">
              <a:lnSpc>
                <a:spcPts val="6460"/>
              </a:lnSpc>
              <a:spcBef>
                <a:spcPts val="0"/>
              </a:spcBef>
              <a:spcAft>
                <a:spcPts val="0"/>
              </a:spcAft>
              <a:buClrTx/>
              <a:buSzTx/>
              <a:tabLst/>
              <a:defRPr/>
            </a:pPr>
            <a:r>
              <a:rPr kumimoji="0" lang="en-US" sz="7200" b="0" i="0" u="none" strike="noStrike" kern="1200" cap="none" spc="0" normalizeH="0" baseline="0" noProof="0" dirty="0">
                <a:ln>
                  <a:noFill/>
                </a:ln>
                <a:solidFill>
                  <a:srgbClr val="F6E2C9"/>
                </a:solidFill>
                <a:effectLst/>
                <a:uLnTx/>
                <a:uFillTx/>
                <a:latin typeface="Cooper Hewitt"/>
                <a:ea typeface="+mn-ea"/>
                <a:cs typeface="+mn-cs"/>
              </a:rPr>
              <a:t>II.  The Success of the Second Adam </a:t>
            </a:r>
            <a:r>
              <a:rPr kumimoji="0" lang="en-US" sz="6600" b="0" i="0" u="none" strike="noStrike" kern="1200" cap="none" spc="0" normalizeH="0" baseline="0" noProof="0" dirty="0">
                <a:ln>
                  <a:noFill/>
                </a:ln>
                <a:solidFill>
                  <a:srgbClr val="F6E2C9"/>
                </a:solidFill>
                <a:effectLst/>
                <a:uLnTx/>
                <a:uFillTx/>
                <a:latin typeface="Cooper Hewitt"/>
                <a:ea typeface="+mn-ea"/>
                <a:cs typeface="+mn-cs"/>
              </a:rPr>
              <a:t>- 									</a:t>
            </a:r>
            <a:r>
              <a:rPr kumimoji="0" lang="en-US" sz="6000" b="0" i="0" u="none" strike="noStrike" kern="1200" cap="none" spc="0" normalizeH="0" baseline="0" noProof="0" dirty="0">
                <a:ln>
                  <a:noFill/>
                </a:ln>
                <a:solidFill>
                  <a:srgbClr val="F6E2C9"/>
                </a:solidFill>
                <a:effectLst/>
                <a:uLnTx/>
                <a:uFillTx/>
                <a:latin typeface="Cooper Hewitt"/>
                <a:ea typeface="+mn-ea"/>
                <a:cs typeface="+mn-cs"/>
              </a:rPr>
              <a:t>(verse 9)</a:t>
            </a:r>
            <a:endParaRPr kumimoji="0" lang="en-US" sz="66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025215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41832" y="1562100"/>
            <a:ext cx="16459200" cy="6600205"/>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Philippians 2:5-8</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“5 Have this mind among yourselves, which is yours in Christ Jesus, 6 who, though he was in the form of God, did not count equality with God a thing to be grasped, 7 but emptied himself, by taking the form of a servant, being born in the likeness of men. 8 And being found in human form, he humbled himself by becoming obedient to the point of death, even death on a cross.” </a:t>
            </a:r>
          </a:p>
        </p:txBody>
      </p:sp>
    </p:spTree>
    <p:extLst>
      <p:ext uri="{BB962C8B-B14F-4D97-AF65-F5344CB8AC3E}">
        <p14:creationId xmlns:p14="http://schemas.microsoft.com/office/powerpoint/2010/main" val="2085762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800100"/>
            <a:ext cx="16459200" cy="9111149"/>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F6E2C9"/>
                </a:solidFill>
                <a:effectLst/>
                <a:uLnTx/>
                <a:uFillTx/>
                <a:latin typeface="Cooper Hewitt"/>
                <a:ea typeface="+mn-ea"/>
                <a:cs typeface="+mn-cs"/>
              </a:rPr>
              <a:t>“The First and Second Adam”</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6E2C9"/>
                </a:solidFill>
                <a:effectLst/>
                <a:uLnTx/>
                <a:uFillTx/>
                <a:latin typeface="Cooper Hewitt"/>
                <a:ea typeface="+mn-ea"/>
                <a:cs typeface="+mn-cs"/>
              </a:rPr>
              <a:t>By Isaac Watts</a:t>
            </a:r>
            <a:endParaRPr kumimoji="0" lang="en-US" sz="20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spcBef>
                <a:spcPts val="300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Adam, our father and our head,</a:t>
            </a:r>
          </a:p>
          <a:p>
            <a:pPr marL="0" marR="0" lvl="0" indent="0" algn="ctr" defTabSz="914400" rtl="0" eaLnBrk="1" fontAlgn="auto" latinLnBrk="0" hangingPunct="1">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Transgressed, and justice doomed us dead;</a:t>
            </a:r>
          </a:p>
          <a:p>
            <a:pPr marL="0" marR="0" lvl="0" indent="0" algn="ctr" defTabSz="914400" rtl="0" eaLnBrk="1" fontAlgn="auto" latinLnBrk="0" hangingPunct="1">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 fiery law speaks all despair:</a:t>
            </a:r>
          </a:p>
          <a:p>
            <a:pPr marL="0" marR="0" lvl="0" indent="0" algn="ctr" defTabSz="914400" rtl="0" eaLnBrk="1" fontAlgn="auto" latinLnBrk="0" hangingPunct="1">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There's no reprieve nor pardon there.</a:t>
            </a:r>
          </a:p>
          <a:p>
            <a:pPr marL="0" marR="0" lvl="0" indent="0" algn="ctr" defTabSz="914400" rtl="0" eaLnBrk="1" fontAlgn="auto" latinLnBrk="0" hangingPunct="1">
              <a:spcBef>
                <a:spcPts val="300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But, O unutterable grace</a:t>
            </a:r>
          </a:p>
          <a:p>
            <a:pPr marL="0" marR="0" lvl="0" indent="0" algn="ctr" defTabSz="914400" rtl="0" eaLnBrk="1" fontAlgn="auto" latinLnBrk="0" hangingPunct="1">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 Son of God takes Adam's place;</a:t>
            </a:r>
          </a:p>
          <a:p>
            <a:pPr marL="0" marR="0" lvl="0" indent="0" algn="ctr" defTabSz="914400" rtl="0" eaLnBrk="1" fontAlgn="auto" latinLnBrk="0" hangingPunct="1">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Down to our world the Savior flies,</a:t>
            </a:r>
          </a:p>
          <a:p>
            <a:pPr marL="0" marR="0" lvl="0" indent="0" algn="ctr" defTabSz="914400" rtl="0" eaLnBrk="1" fontAlgn="auto" latinLnBrk="0" hangingPunct="1">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Stretches his arms, and bleeds, and dies.</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3988479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1345150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933700"/>
            <a:ext cx="16459200" cy="2432397"/>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 “The first Adam plunged humanity into sin and death; the last Adam plunged into death for the sake of humanity.”																Al Mohler</a:t>
            </a:r>
          </a:p>
        </p:txBody>
      </p:sp>
    </p:spTree>
    <p:extLst>
      <p:ext uri="{BB962C8B-B14F-4D97-AF65-F5344CB8AC3E}">
        <p14:creationId xmlns:p14="http://schemas.microsoft.com/office/powerpoint/2010/main" val="2006867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41832" y="1009836"/>
            <a:ext cx="16459200" cy="8267328"/>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Romans 5:17</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“For if, because of one man’s trespass, death reigned through that one man, much more will those who receive the abundance of grace and the free gift of righteousness reign in life through the one man Jesus Christ.”</a:t>
            </a:r>
          </a:p>
          <a:p>
            <a:pPr marL="0" marR="0" lvl="0" indent="0" algn="just" defTabSz="914400" rtl="0" eaLnBrk="1" fontAlgn="auto" latinLnBrk="0" hangingPunct="1">
              <a:lnSpc>
                <a:spcPts val="6460"/>
              </a:lnSpc>
              <a:spcBef>
                <a:spcPts val="0"/>
              </a:spcBef>
              <a:spcAft>
                <a:spcPts val="0"/>
              </a:spcAft>
              <a:buClrTx/>
              <a:buSzTx/>
              <a:buFontTx/>
              <a:buNone/>
              <a:tabLst/>
              <a:defRPr/>
            </a:pPr>
            <a:endParaRPr lang="en-US" sz="4800" dirty="0">
              <a:solidFill>
                <a:srgbClr val="F6E2C9"/>
              </a:solidFill>
              <a:latin typeface="Cooper Hewitt"/>
            </a:endParaRPr>
          </a:p>
          <a:p>
            <a:pPr marL="0" marR="0" lvl="0" indent="0" algn="just" defTabSz="914400" rtl="0" eaLnBrk="1" fontAlgn="auto" latinLnBrk="0" hangingPunct="1">
              <a:lnSpc>
                <a:spcPts val="6460"/>
              </a:lnSpc>
              <a:spcBef>
                <a:spcPts val="0"/>
              </a:spcBef>
              <a:spcAft>
                <a:spcPts val="0"/>
              </a:spcAft>
              <a:buClrTx/>
              <a:buSzTx/>
              <a:buFontTx/>
              <a:buNone/>
              <a:tabLst/>
              <a:defRPr/>
            </a:pPr>
            <a:endParaRPr lang="en-US" sz="4800" dirty="0">
              <a:solidFill>
                <a:srgbClr val="F6E2C9"/>
              </a:solidFill>
              <a:latin typeface="Cooper Hewitt"/>
            </a:endParaRPr>
          </a:p>
          <a:p>
            <a:pPr algn="just">
              <a:lnSpc>
                <a:spcPts val="6460"/>
              </a:lnSpc>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1 Corinthians 15:22</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“For as in Adam all die, so also in Christ shall all be made alive.”</a:t>
            </a:r>
          </a:p>
        </p:txBody>
      </p:sp>
    </p:spTree>
    <p:extLst>
      <p:ext uri="{BB962C8B-B14F-4D97-AF65-F5344CB8AC3E}">
        <p14:creationId xmlns:p14="http://schemas.microsoft.com/office/powerpoint/2010/main" val="4183829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25593809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800100"/>
            <a:ext cx="16459200" cy="9100889"/>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F6E2C9"/>
                </a:solidFill>
                <a:effectLst/>
                <a:uLnTx/>
                <a:uFillTx/>
                <a:latin typeface="Cooper Hewitt"/>
                <a:ea typeface="+mn-ea"/>
                <a:cs typeface="+mn-cs"/>
              </a:rPr>
              <a:t>“Crown Him With Many Crowns”</a:t>
            </a:r>
          </a:p>
          <a:p>
            <a:pPr marL="0" marR="0" lvl="0" indent="0" algn="ctr" defTabSz="914400" rtl="0" eaLnBrk="1" fontAlgn="auto" latinLnBrk="0" hangingPunct="1">
              <a:lnSpc>
                <a:spcPts val="6460"/>
              </a:lnSpc>
              <a:spcBef>
                <a:spcPts val="0"/>
              </a:spcBef>
              <a:spcAft>
                <a:spcPts val="0"/>
              </a:spcAft>
              <a:buClrTx/>
              <a:buSzTx/>
              <a:buFontTx/>
              <a:buNone/>
              <a:tabLst/>
              <a:defRPr/>
            </a:pPr>
            <a:endParaRPr kumimoji="0" lang="en-US" sz="36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Crown Him with many crowns</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 Lamb upon His throne;</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Hark! How the heavenly anthem drowns</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All music but its own:</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Awake, my soul, and sing</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Of Him who died for thee,</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And hail Him as thy matchless King</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Through all eternity.</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8183055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3048" y="10668"/>
            <a:ext cx="18288000" cy="10287000"/>
          </a:xfrm>
          <a:prstGeom prst="rect">
            <a:avLst/>
          </a:prstGeom>
        </p:spPr>
      </p:pic>
      <p:sp>
        <p:nvSpPr>
          <p:cNvPr id="3" name="TextBox 3"/>
          <p:cNvSpPr txBox="1"/>
          <p:nvPr/>
        </p:nvSpPr>
        <p:spPr>
          <a:xfrm>
            <a:off x="914400" y="800100"/>
            <a:ext cx="16459200" cy="9100889"/>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F6E2C9"/>
                </a:solidFill>
                <a:effectLst/>
                <a:uLnTx/>
                <a:uFillTx/>
                <a:latin typeface="Cooper Hewitt"/>
                <a:ea typeface="+mn-ea"/>
                <a:cs typeface="+mn-cs"/>
              </a:rPr>
              <a:t>“Crown Him With Many Crowns”</a:t>
            </a:r>
          </a:p>
          <a:p>
            <a:pPr marL="0" marR="0" lvl="0" indent="0" algn="ctr" defTabSz="914400" rtl="0" eaLnBrk="1" fontAlgn="auto" latinLnBrk="0" hangingPunct="1">
              <a:lnSpc>
                <a:spcPts val="6460"/>
              </a:lnSpc>
              <a:spcBef>
                <a:spcPts val="0"/>
              </a:spcBef>
              <a:spcAft>
                <a:spcPts val="0"/>
              </a:spcAft>
              <a:buClrTx/>
              <a:buSzTx/>
              <a:buFontTx/>
              <a:buNone/>
              <a:tabLst/>
              <a:defRPr/>
            </a:pPr>
            <a:endParaRPr kumimoji="0" lang="en-US" sz="36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Crown Him the lord of life,</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Who triumphed o’er the grave,</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And rose victorious in the strife</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For those He came to save;</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His glories now we sing</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Who died, and rose on high.</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Who died, eternal life to bring </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And lives that death may die.</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1075352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1143000" y="723900"/>
            <a:ext cx="16383000" cy="4732065"/>
          </a:xfrm>
          <a:prstGeom prst="rect">
            <a:avLst/>
          </a:prstGeom>
        </p:spPr>
        <p:txBody>
          <a:bodyPr wrap="square" lIns="0" tIns="0" rIns="0" bIns="0" rtlCol="0" anchor="t">
            <a:spAutoFit/>
          </a:bodyPr>
          <a:lstStyle/>
          <a:p>
            <a:pPr marL="0" marR="0" lvl="0" indent="0" algn="ctr" defTabSz="914400" rtl="0" eaLnBrk="1" fontAlgn="auto" latinLnBrk="0" hangingPunct="1">
              <a:lnSpc>
                <a:spcPts val="27298"/>
              </a:lnSpc>
              <a:spcBef>
                <a:spcPts val="0"/>
              </a:spcBef>
              <a:spcAft>
                <a:spcPts val="0"/>
              </a:spcAft>
              <a:buClrTx/>
              <a:buSzTx/>
              <a:buFontTx/>
              <a:buNone/>
              <a:tabLst/>
              <a:defRPr/>
            </a:pPr>
            <a:r>
              <a:rPr kumimoji="0" lang="en-US" sz="9600" b="0" i="0" u="none" strike="noStrike" kern="1200" cap="none" spc="0" normalizeH="0" baseline="0" noProof="0" dirty="0">
                <a:ln>
                  <a:noFill/>
                </a:ln>
                <a:solidFill>
                  <a:srgbClr val="F6E2C9"/>
                </a:solidFill>
                <a:effectLst/>
                <a:uLnTx/>
                <a:uFillTx/>
                <a:latin typeface="Cooper Hewitt Thin Bold"/>
                <a:ea typeface="+mn-ea"/>
                <a:cs typeface="+mn-cs"/>
              </a:rPr>
              <a:t>“Jesus – The Better Adam”</a:t>
            </a:r>
          </a:p>
          <a:p>
            <a:pPr marL="0" marR="0" lvl="0" indent="0" algn="ctr" defTabSz="914400" rtl="0" eaLnBrk="1" fontAlgn="auto" latinLnBrk="0" hangingPunct="1">
              <a:spcBef>
                <a:spcPts val="0"/>
              </a:spcBef>
              <a:spcAft>
                <a:spcPts val="0"/>
              </a:spcAft>
              <a:buClrTx/>
              <a:buSzTx/>
              <a:buFontTx/>
              <a:buNone/>
              <a:tabLst/>
              <a:defRPr/>
            </a:pPr>
            <a:r>
              <a:rPr kumimoji="0" lang="en-US" sz="8000" b="0" i="0" u="none" strike="noStrike" kern="1200" cap="none" spc="0" normalizeH="0" baseline="0" noProof="0" dirty="0">
                <a:ln>
                  <a:noFill/>
                </a:ln>
                <a:solidFill>
                  <a:srgbClr val="F6E2C9"/>
                </a:solidFill>
                <a:effectLst/>
                <a:uLnTx/>
                <a:uFillTx/>
                <a:latin typeface="Cooper Hewitt Thin Bold"/>
                <a:ea typeface="+mn-ea"/>
                <a:cs typeface="+mn-cs"/>
              </a:rPr>
              <a:t>Hebrews 2:5-9</a:t>
            </a:r>
          </a:p>
        </p:txBody>
      </p:sp>
    </p:spTree>
    <p:extLst>
      <p:ext uri="{BB962C8B-B14F-4D97-AF65-F5344CB8AC3E}">
        <p14:creationId xmlns:p14="http://schemas.microsoft.com/office/powerpoint/2010/main" val="19597450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1336286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723900"/>
            <a:ext cx="16459200" cy="8267328"/>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“Think of this the next time you are on the dunghill of self-loathing. See Jesus, and know that as He is, so are you also before the infinite Majesty. You are not condemned for He is enthroned. You are not despised nor abhorred, for He is beloved and exalted. You are not in jeopardy of perishing, nor in danger of being cast away, for He dwells eternally at the right hand of the Lord Almighty. What a vision is this for you, when you see Jesus, and see yourself complete in Him, perfect in Christ Jesus!”																							C.H. Spurgeon</a:t>
            </a:r>
          </a:p>
        </p:txBody>
      </p:sp>
    </p:spTree>
    <p:extLst>
      <p:ext uri="{BB962C8B-B14F-4D97-AF65-F5344CB8AC3E}">
        <p14:creationId xmlns:p14="http://schemas.microsoft.com/office/powerpoint/2010/main" val="2278014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4460064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628900"/>
            <a:ext cx="16459200" cy="4099520"/>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“There is amazement at the discovery of so stupendous love to man. How He emptied Himself for sinners! This work of Christ is the greatest wonder and astonishment even to the angels.”														</a:t>
            </a:r>
            <a:r>
              <a:rPr lang="en-US" sz="4800" dirty="0">
                <a:solidFill>
                  <a:srgbClr val="F6E2C9"/>
                </a:solidFill>
                <a:latin typeface="Cooper Hewitt"/>
              </a:rPr>
              <a:t>															</a:t>
            </a:r>
            <a:r>
              <a:rPr kumimoji="0" lang="en-US" sz="4800" b="0" i="0" u="none" strike="noStrike" kern="1200" cap="none" spc="0" normalizeH="0" baseline="0" noProof="0" dirty="0">
                <a:ln>
                  <a:noFill/>
                </a:ln>
                <a:solidFill>
                  <a:srgbClr val="F6E2C9"/>
                </a:solidFill>
                <a:effectLst/>
                <a:uLnTx/>
                <a:uFillTx/>
                <a:latin typeface="Cooper Hewitt"/>
                <a:ea typeface="+mn-ea"/>
                <a:cs typeface="+mn-cs"/>
              </a:rPr>
              <a:t>Matthew Poole</a:t>
            </a:r>
          </a:p>
        </p:txBody>
      </p:sp>
    </p:spTree>
    <p:extLst>
      <p:ext uri="{BB962C8B-B14F-4D97-AF65-F5344CB8AC3E}">
        <p14:creationId xmlns:p14="http://schemas.microsoft.com/office/powerpoint/2010/main" val="3481439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800100"/>
            <a:ext cx="16459200" cy="9036769"/>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F6E2C9"/>
                </a:solidFill>
                <a:effectLst/>
                <a:uLnTx/>
                <a:uFillTx/>
                <a:latin typeface="Cooper Hewitt"/>
                <a:ea typeface="+mn-ea"/>
                <a:cs typeface="+mn-cs"/>
              </a:rPr>
              <a:t>“Come Behold the Wondrous Mystery”</a:t>
            </a:r>
            <a:endParaRPr kumimoji="0" lang="en-US" sz="2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ts val="6460"/>
              </a:lnSpc>
              <a:spcBef>
                <a:spcPts val="300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In our longing, in our darkness</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Now the light of life has come</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Look to Christ, who condescended</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Took on flesh to ransom us</a:t>
            </a:r>
          </a:p>
          <a:p>
            <a:pPr marL="0" marR="0" lvl="0" indent="0" algn="ctr" defTabSz="914400" rtl="0" eaLnBrk="1" fontAlgn="auto" latinLnBrk="0" hangingPunct="1">
              <a:lnSpc>
                <a:spcPts val="6460"/>
              </a:lnSpc>
              <a:spcBef>
                <a:spcPts val="300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Come behold the wondrous mystery</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He the perfect Son of Man</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In His living, in His suffering</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Never trace nor stain of sin</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0902242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3"/>
          <a:srcRect l="38782" r="110" b="48440"/>
          <a:stretch>
            <a:fillRect/>
          </a:stretch>
        </p:blipFill>
        <p:spPr>
          <a:xfrm>
            <a:off x="0" y="0"/>
            <a:ext cx="18288000" cy="10287000"/>
          </a:xfrm>
          <a:prstGeom prst="rect">
            <a:avLst/>
          </a:prstGeom>
        </p:spPr>
      </p:pic>
      <p:sp>
        <p:nvSpPr>
          <p:cNvPr id="3" name="TextBox 3"/>
          <p:cNvSpPr txBox="1"/>
          <p:nvPr/>
        </p:nvSpPr>
        <p:spPr>
          <a:xfrm>
            <a:off x="914400" y="800100"/>
            <a:ext cx="16459200" cy="9036769"/>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F6E2C9"/>
                </a:solidFill>
                <a:effectLst/>
                <a:uLnTx/>
                <a:uFillTx/>
                <a:latin typeface="Cooper Hewitt"/>
                <a:ea typeface="+mn-ea"/>
                <a:cs typeface="+mn-cs"/>
              </a:rPr>
              <a:t>“Come Behold the Wondrous Mystery”</a:t>
            </a:r>
            <a:endParaRPr kumimoji="0" lang="en-US" sz="2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ts val="6460"/>
              </a:lnSpc>
              <a:spcBef>
                <a:spcPts val="300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See the true and better Adam</a:t>
            </a:r>
          </a:p>
          <a:p>
            <a:pPr marL="0" marR="0" lvl="0" indent="0" algn="ctr" defTabSz="914400" rtl="0" eaLnBrk="1" fontAlgn="auto" latinLnBrk="0" hangingPunct="1">
              <a:lnSpc>
                <a:spcPts val="6460"/>
              </a:lnSpc>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Come to save the hell-bound man</a:t>
            </a:r>
          </a:p>
          <a:p>
            <a:pPr marL="0" marR="0" lvl="0" indent="0" algn="ctr" defTabSz="914400" rtl="0" eaLnBrk="1" fontAlgn="auto" latinLnBrk="0" hangingPunct="1">
              <a:lnSpc>
                <a:spcPts val="6460"/>
              </a:lnSpc>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Christ the great and sure fulfillment</a:t>
            </a:r>
          </a:p>
          <a:p>
            <a:pPr marL="0" marR="0" lvl="0" indent="0" algn="ctr" defTabSz="914400" rtl="0" eaLnBrk="1" fontAlgn="auto" latinLnBrk="0" hangingPunct="1">
              <a:lnSpc>
                <a:spcPts val="6460"/>
              </a:lnSpc>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Of the law; in Him we stand</a:t>
            </a:r>
          </a:p>
          <a:p>
            <a:pPr marL="0" marR="0" lvl="0" indent="0" algn="ctr" defTabSz="914400" rtl="0" eaLnBrk="1" fontAlgn="auto" latinLnBrk="0" hangingPunct="1">
              <a:lnSpc>
                <a:spcPts val="6460"/>
              </a:lnSpc>
              <a:spcBef>
                <a:spcPts val="300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Come behold the wondrous mystery</a:t>
            </a:r>
          </a:p>
          <a:p>
            <a:pPr marL="0" marR="0" lvl="0" indent="0" algn="ctr" defTabSz="914400" rtl="0" eaLnBrk="1" fontAlgn="auto" latinLnBrk="0" hangingPunct="1">
              <a:lnSpc>
                <a:spcPts val="6460"/>
              </a:lnSpc>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Christ the Lord upon the tree</a:t>
            </a:r>
          </a:p>
          <a:p>
            <a:pPr marL="0" marR="0" lvl="0" indent="0" algn="ctr" defTabSz="914400" rtl="0" eaLnBrk="1" fontAlgn="auto" latinLnBrk="0" hangingPunct="1">
              <a:lnSpc>
                <a:spcPts val="6460"/>
              </a:lnSpc>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In the stead of ruined sinners</a:t>
            </a:r>
          </a:p>
          <a:p>
            <a:pPr marL="0" marR="0" lvl="0" indent="0" algn="ctr" defTabSz="914400" rtl="0" eaLnBrk="1" fontAlgn="auto" latinLnBrk="0" hangingPunct="1">
              <a:lnSpc>
                <a:spcPts val="6460"/>
              </a:lnSpc>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Hangs the Lamb in victory</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7343789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3"/>
          <a:srcRect l="38782" r="110" b="48440"/>
          <a:stretch>
            <a:fillRect/>
          </a:stretch>
        </p:blipFill>
        <p:spPr>
          <a:xfrm>
            <a:off x="0" y="0"/>
            <a:ext cx="18288000" cy="10287000"/>
          </a:xfrm>
          <a:prstGeom prst="rect">
            <a:avLst/>
          </a:prstGeom>
        </p:spPr>
      </p:pic>
      <p:sp>
        <p:nvSpPr>
          <p:cNvPr id="3" name="TextBox 3"/>
          <p:cNvSpPr txBox="1"/>
          <p:nvPr/>
        </p:nvSpPr>
        <p:spPr>
          <a:xfrm>
            <a:off x="914400" y="1943100"/>
            <a:ext cx="16459200" cy="6151364"/>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F6E2C9"/>
                </a:solidFill>
                <a:effectLst/>
                <a:uLnTx/>
                <a:uFillTx/>
                <a:latin typeface="Cooper Hewitt"/>
                <a:ea typeface="+mn-ea"/>
                <a:cs typeface="+mn-cs"/>
              </a:rPr>
              <a:t>“Come Behold the Wondrous Mystery”</a:t>
            </a:r>
            <a:endParaRPr kumimoji="0" lang="en-US" sz="2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ts val="6460"/>
              </a:lnSpc>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ts val="6460"/>
              </a:lnSpc>
              <a:spcBef>
                <a:spcPts val="300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See the price of our redemption</a:t>
            </a:r>
          </a:p>
          <a:p>
            <a:pPr marL="0" marR="0" lvl="0" indent="0" algn="ctr" defTabSz="914400" rtl="0" eaLnBrk="1" fontAlgn="auto" latinLnBrk="0" hangingPunct="1">
              <a:lnSpc>
                <a:spcPts val="6460"/>
              </a:lnSpc>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See the Father’s plan unfold</a:t>
            </a:r>
          </a:p>
          <a:p>
            <a:pPr marL="0" marR="0" lvl="0" indent="0" algn="ctr" defTabSz="914400" rtl="0" eaLnBrk="1" fontAlgn="auto" latinLnBrk="0" hangingPunct="1">
              <a:lnSpc>
                <a:spcPts val="6460"/>
              </a:lnSpc>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Bringing many sons to glory</a:t>
            </a:r>
          </a:p>
          <a:p>
            <a:pPr marL="0" marR="0" lvl="0" indent="0" algn="ctr" defTabSz="914400" rtl="0" eaLnBrk="1" fontAlgn="auto" latinLnBrk="0" hangingPunct="1">
              <a:lnSpc>
                <a:spcPts val="6460"/>
              </a:lnSpc>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Grace unmeasured, love untold</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17990886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Tree>
    <p:extLst>
      <p:ext uri="{BB962C8B-B14F-4D97-AF65-F5344CB8AC3E}">
        <p14:creationId xmlns:p14="http://schemas.microsoft.com/office/powerpoint/2010/main" val="386909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3048" y="-89916"/>
            <a:ext cx="18288000" cy="10287000"/>
          </a:xfrm>
          <a:prstGeom prst="rect">
            <a:avLst/>
          </a:prstGeom>
        </p:spPr>
      </p:pic>
      <p:sp>
        <p:nvSpPr>
          <p:cNvPr id="3" name="TextBox 3"/>
          <p:cNvSpPr txBox="1"/>
          <p:nvPr/>
        </p:nvSpPr>
        <p:spPr>
          <a:xfrm>
            <a:off x="1143000" y="3543300"/>
            <a:ext cx="16230600" cy="1667123"/>
          </a:xfrm>
          <a:prstGeom prst="rect">
            <a:avLst/>
          </a:prstGeom>
        </p:spPr>
        <p:txBody>
          <a:bodyPr wrap="square" lIns="0" tIns="0" rIns="0" bIns="0" rtlCol="0" anchor="t">
            <a:spAutoFit/>
          </a:bodyPr>
          <a:lstStyle/>
          <a:p>
            <a:pPr marL="1143000" marR="0" lvl="0" indent="-1143000" algn="l" defTabSz="914400" rtl="0" eaLnBrk="1" fontAlgn="auto" latinLnBrk="0" hangingPunct="1">
              <a:lnSpc>
                <a:spcPts val="6460"/>
              </a:lnSpc>
              <a:spcBef>
                <a:spcPts val="0"/>
              </a:spcBef>
              <a:spcAft>
                <a:spcPts val="0"/>
              </a:spcAft>
              <a:buClrTx/>
              <a:buSzTx/>
              <a:buFontTx/>
              <a:buAutoNum type="romanUcPeriod"/>
              <a:tabLst/>
              <a:defRPr/>
            </a:pPr>
            <a:r>
              <a:rPr lang="en-US" sz="7200" dirty="0">
                <a:solidFill>
                  <a:srgbClr val="F6E2C9"/>
                </a:solidFill>
                <a:latin typeface="Cooper Hewitt"/>
              </a:rPr>
              <a:t>The Failure of the First Adam </a:t>
            </a:r>
            <a:r>
              <a:rPr lang="en-US" sz="6600" dirty="0">
                <a:solidFill>
                  <a:srgbClr val="F6E2C9"/>
                </a:solidFill>
                <a:latin typeface="Cooper Hewitt"/>
              </a:rPr>
              <a:t>- 											</a:t>
            </a:r>
            <a:r>
              <a:rPr kumimoji="0" lang="en-US" sz="6000" b="0" i="0" u="none" strike="noStrike" kern="1200" cap="none" spc="0" normalizeH="0" baseline="0" noProof="0" dirty="0">
                <a:ln>
                  <a:noFill/>
                </a:ln>
                <a:solidFill>
                  <a:srgbClr val="F6E2C9"/>
                </a:solidFill>
                <a:effectLst/>
                <a:uLnTx/>
                <a:uFillTx/>
                <a:latin typeface="Cooper Hewitt"/>
                <a:ea typeface="+mn-ea"/>
                <a:cs typeface="+mn-cs"/>
              </a:rPr>
              <a:t>(</a:t>
            </a:r>
            <a:r>
              <a:rPr lang="en-US" sz="6000" dirty="0">
                <a:solidFill>
                  <a:srgbClr val="F6E2C9"/>
                </a:solidFill>
                <a:latin typeface="Cooper Hewitt"/>
              </a:rPr>
              <a:t>verses 5-8</a:t>
            </a:r>
            <a:r>
              <a:rPr kumimoji="0" lang="en-US" sz="6000" b="0" i="0" u="none" strike="noStrike" kern="1200" cap="none" spc="0" normalizeH="0" baseline="0" noProof="0" dirty="0">
                <a:ln>
                  <a:noFill/>
                </a:ln>
                <a:solidFill>
                  <a:srgbClr val="F6E2C9"/>
                </a:solidFill>
                <a:effectLst/>
                <a:uLnTx/>
                <a:uFillTx/>
                <a:latin typeface="Cooper Hewitt"/>
                <a:ea typeface="+mn-ea"/>
                <a:cs typeface="+mn-cs"/>
              </a:rPr>
              <a:t>)</a:t>
            </a:r>
            <a:endParaRPr kumimoji="0" lang="en-US" sz="66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3098003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41832" y="1485900"/>
            <a:ext cx="16459200" cy="6600205"/>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Genesis 1:27-28</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“27 So God created man in his own image, in the image of God he created him; male and female he created them. 28 And God blessed them. And God said to them, ‘Be fruitful and multiply and fill the earth and subdue it, and have dominion over the fish of the sea and over the birds of the heavens and over every living thing that moves on the earth.’”</a:t>
            </a:r>
          </a:p>
        </p:txBody>
      </p:sp>
    </p:spTree>
    <p:extLst>
      <p:ext uri="{BB962C8B-B14F-4D97-AF65-F5344CB8AC3E}">
        <p14:creationId xmlns:p14="http://schemas.microsoft.com/office/powerpoint/2010/main" val="1945349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4284815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019300"/>
            <a:ext cx="16459200" cy="4933082"/>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“People were made to be the master of the natural world... Yet this is not a perfect kingdom that we see in the natural world. Man does not yet rule the world. Wild beasts defy him. Storms vanquish him. There are a thousand things not at present submissive to his control.”																				C.H. Spurgeon</a:t>
            </a:r>
          </a:p>
        </p:txBody>
      </p:sp>
    </p:spTree>
    <p:extLst>
      <p:ext uri="{BB962C8B-B14F-4D97-AF65-F5344CB8AC3E}">
        <p14:creationId xmlns:p14="http://schemas.microsoft.com/office/powerpoint/2010/main" val="2022621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361591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41832" y="2730915"/>
            <a:ext cx="16459200" cy="2432397"/>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Genesis 2:17</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“but of the tree of the knowledge of good and evil you shall not eat, for in the day that you eat of it you shall surely die.”</a:t>
            </a:r>
          </a:p>
        </p:txBody>
      </p:sp>
    </p:spTree>
    <p:extLst>
      <p:ext uri="{BB962C8B-B14F-4D97-AF65-F5344CB8AC3E}">
        <p14:creationId xmlns:p14="http://schemas.microsoft.com/office/powerpoint/2010/main" val="536609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41832" y="2247900"/>
            <a:ext cx="16459200" cy="4933082"/>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Romans 8:22-23</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“22 For we know that the whole creation has been groaning together in the pains of childbirth until now. 23 And not only the creation, but we ourselves, who have the </a:t>
            </a:r>
            <a:r>
              <a:rPr kumimoji="0" lang="en-US" sz="4800" b="0" i="0" u="none" strike="noStrike" kern="1200" cap="none" spc="0" normalizeH="0" baseline="0" noProof="0" dirty="0" err="1">
                <a:ln>
                  <a:noFill/>
                </a:ln>
                <a:solidFill>
                  <a:srgbClr val="F6E2C9"/>
                </a:solidFill>
                <a:effectLst/>
                <a:uLnTx/>
                <a:uFillTx/>
                <a:latin typeface="Cooper Hewitt"/>
                <a:ea typeface="+mn-ea"/>
                <a:cs typeface="+mn-cs"/>
              </a:rPr>
              <a:t>firstfruits</a:t>
            </a:r>
            <a:r>
              <a:rPr kumimoji="0" lang="en-US" sz="4800" b="0" i="0" u="none" strike="noStrike" kern="1200" cap="none" spc="0" normalizeH="0" baseline="0" noProof="0" dirty="0">
                <a:ln>
                  <a:noFill/>
                </a:ln>
                <a:solidFill>
                  <a:srgbClr val="F6E2C9"/>
                </a:solidFill>
                <a:effectLst/>
                <a:uLnTx/>
                <a:uFillTx/>
                <a:latin typeface="Cooper Hewitt"/>
                <a:ea typeface="+mn-ea"/>
                <a:cs typeface="+mn-cs"/>
              </a:rPr>
              <a:t> of the Spirit, groan inwardly as we wait eagerly for adoption as sons, the redemption of our bodies.”</a:t>
            </a:r>
          </a:p>
        </p:txBody>
      </p:sp>
    </p:spTree>
    <p:extLst>
      <p:ext uri="{BB962C8B-B14F-4D97-AF65-F5344CB8AC3E}">
        <p14:creationId xmlns:p14="http://schemas.microsoft.com/office/powerpoint/2010/main" val="7538853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18FCE5BAAA9DE48AAD582BE180A42E5" ma:contentTypeVersion="16" ma:contentTypeDescription="Create a new document." ma:contentTypeScope="" ma:versionID="408e68595f2eca648bacd9b8bba8e6ce">
  <xsd:schema xmlns:xsd="http://www.w3.org/2001/XMLSchema" xmlns:xs="http://www.w3.org/2001/XMLSchema" xmlns:p="http://schemas.microsoft.com/office/2006/metadata/properties" xmlns:ns2="8bdf08a1-df4f-4202-9241-bdc03d33796c" xmlns:ns3="723f5446-4d32-45dc-b5ec-888de26ea981" targetNamespace="http://schemas.microsoft.com/office/2006/metadata/properties" ma:root="true" ma:fieldsID="0629efaec176dcc761911cea1835e939" ns2:_="" ns3:_="">
    <xsd:import namespace="8bdf08a1-df4f-4202-9241-bdc03d33796c"/>
    <xsd:import namespace="723f5446-4d32-45dc-b5ec-888de26ea98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df08a1-df4f-4202-9241-bdc03d3379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8740c93-0691-4494-8635-97c961ee91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23f5446-4d32-45dc-b5ec-888de26ea98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9a9bd8e-a800-4ff6-9b07-884834c18d2a}" ma:internalName="TaxCatchAll" ma:showField="CatchAllData" ma:web="723f5446-4d32-45dc-b5ec-888de26ea9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23f5446-4d32-45dc-b5ec-888de26ea981" xsi:nil="true"/>
    <lcf76f155ced4ddcb4097134ff3c332f xmlns="8bdf08a1-df4f-4202-9241-bdc03d33796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CC0C933-EE2D-4E7A-A470-2937AE30B692}">
  <ds:schemaRefs>
    <ds:schemaRef ds:uri="http://schemas.microsoft.com/sharepoint/v3/contenttype/forms"/>
  </ds:schemaRefs>
</ds:datastoreItem>
</file>

<file path=customXml/itemProps2.xml><?xml version="1.0" encoding="utf-8"?>
<ds:datastoreItem xmlns:ds="http://schemas.openxmlformats.org/officeDocument/2006/customXml" ds:itemID="{A72A470B-FA93-4309-886F-ED5924F4B2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df08a1-df4f-4202-9241-bdc03d33796c"/>
    <ds:schemaRef ds:uri="723f5446-4d32-45dc-b5ec-888de26ea9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53886BF-FDC6-4EDE-92B6-C3A991B5ABBE}">
  <ds:schemaRefs>
    <ds:schemaRef ds:uri="http://schemas.microsoft.com/office/2006/metadata/properties"/>
    <ds:schemaRef ds:uri="http://schemas.microsoft.com/office/infopath/2007/PartnerControls"/>
    <ds:schemaRef ds:uri="723f5446-4d32-45dc-b5ec-888de26ea981"/>
    <ds:schemaRef ds:uri="8bdf08a1-df4f-4202-9241-bdc03d33796c"/>
  </ds:schemaRefs>
</ds:datastoreItem>
</file>

<file path=docProps/app.xml><?xml version="1.0" encoding="utf-8"?>
<Properties xmlns="http://schemas.openxmlformats.org/officeDocument/2006/extended-properties" xmlns:vt="http://schemas.openxmlformats.org/officeDocument/2006/docPropsVTypes">
  <TotalTime>21853</TotalTime>
  <Words>1041</Words>
  <Application>Microsoft Office PowerPoint</Application>
  <PresentationFormat>Custom</PresentationFormat>
  <Paragraphs>79</Paragraphs>
  <Slides>27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Cooper Hewitt Thin Bold</vt:lpstr>
      <vt:lpstr>Cooper Hewitt</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HEBREWS</dc:title>
  <dc:creator>Danica Halverson</dc:creator>
  <cp:lastModifiedBy>Billy Freels</cp:lastModifiedBy>
  <cp:revision>58</cp:revision>
  <dcterms:created xsi:type="dcterms:W3CDTF">2006-08-16T00:00:00Z</dcterms:created>
  <dcterms:modified xsi:type="dcterms:W3CDTF">2025-05-29T04:07:37Z</dcterms:modified>
  <dc:identifier>DAFLq3_8Pqg</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0x010100A18FCE5BAAA9DE48AAD582BE180A42E5</vt:lpwstr>
  </property>
</Properties>
</file>