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7" r:id="rId1"/>
  </p:sldMasterIdLst>
  <p:notesMasterIdLst>
    <p:notesMasterId r:id="rId35"/>
  </p:notesMasterIdLst>
  <p:sldIdLst>
    <p:sldId id="256" r:id="rId2"/>
    <p:sldId id="264" r:id="rId3"/>
    <p:sldId id="272" r:id="rId4"/>
    <p:sldId id="257" r:id="rId5"/>
    <p:sldId id="273" r:id="rId6"/>
    <p:sldId id="274" r:id="rId7"/>
    <p:sldId id="275" r:id="rId8"/>
    <p:sldId id="284" r:id="rId9"/>
    <p:sldId id="276" r:id="rId10"/>
    <p:sldId id="277" r:id="rId11"/>
    <p:sldId id="267" r:id="rId12"/>
    <p:sldId id="278" r:id="rId13"/>
    <p:sldId id="283" r:id="rId14"/>
    <p:sldId id="282" r:id="rId15"/>
    <p:sldId id="281" r:id="rId16"/>
    <p:sldId id="280" r:id="rId17"/>
    <p:sldId id="279" r:id="rId18"/>
    <p:sldId id="285" r:id="rId19"/>
    <p:sldId id="286" r:id="rId20"/>
    <p:sldId id="294" r:id="rId21"/>
    <p:sldId id="293" r:id="rId22"/>
    <p:sldId id="292" r:id="rId23"/>
    <p:sldId id="291" r:id="rId24"/>
    <p:sldId id="290" r:id="rId25"/>
    <p:sldId id="289" r:id="rId26"/>
    <p:sldId id="295" r:id="rId27"/>
    <p:sldId id="296" r:id="rId28"/>
    <p:sldId id="301" r:id="rId29"/>
    <p:sldId id="300" r:id="rId30"/>
    <p:sldId id="299" r:id="rId31"/>
    <p:sldId id="298" r:id="rId32"/>
    <p:sldId id="297" r:id="rId33"/>
    <p:sldId id="302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99663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5" autoAdjust="0"/>
    <p:restoredTop sz="94660"/>
  </p:normalViewPr>
  <p:slideViewPr>
    <p:cSldViewPr snapToGrid="0">
      <p:cViewPr varScale="1">
        <p:scale>
          <a:sx n="85" d="100"/>
          <a:sy n="85" d="100"/>
        </p:scale>
        <p:origin x="28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EAD11-124D-4D29-8870-2DB990BF4A15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4D109B-E9E6-4698-AECB-ABA1971BA8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763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523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3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714014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6920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4263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640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8491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773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190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075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120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557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485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981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662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54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1D2E8-540B-42C2-A16E-E8BFA397D045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344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8" r:id="rId1"/>
    <p:sldLayoutId id="2147483909" r:id="rId2"/>
    <p:sldLayoutId id="2147483910" r:id="rId3"/>
    <p:sldLayoutId id="2147483911" r:id="rId4"/>
    <p:sldLayoutId id="2147483912" r:id="rId5"/>
    <p:sldLayoutId id="2147483913" r:id="rId6"/>
    <p:sldLayoutId id="2147483914" r:id="rId7"/>
    <p:sldLayoutId id="2147483915" r:id="rId8"/>
    <p:sldLayoutId id="2147483916" r:id="rId9"/>
    <p:sldLayoutId id="2147483917" r:id="rId10"/>
    <p:sldLayoutId id="2147483918" r:id="rId11"/>
    <p:sldLayoutId id="2147483919" r:id="rId12"/>
    <p:sldLayoutId id="2147483920" r:id="rId13"/>
    <p:sldLayoutId id="2147483921" r:id="rId14"/>
    <p:sldLayoutId id="2147483922" r:id="rId15"/>
    <p:sldLayoutId id="214748392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61E63-9FE2-1F75-4344-AEA3E0245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317" y="1480514"/>
            <a:ext cx="9521073" cy="2298949"/>
          </a:xfrm>
        </p:spPr>
        <p:txBody>
          <a:bodyPr>
            <a:noAutofit/>
          </a:bodyPr>
          <a:lstStyle/>
          <a:p>
            <a:pPr algn="ctr"/>
            <a:r>
              <a:rPr lang="en-US" sz="6500" b="1" dirty="0">
                <a:solidFill>
                  <a:schemeClr val="tx1"/>
                </a:solidFill>
                <a:latin typeface="Garamond" panose="02020404030301010803" pitchFamily="18" charset="0"/>
              </a:rPr>
              <a:t>“Christlike Affection for the Church”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FFA4F8-68F1-74D5-9E75-0A8C79D28C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62188" y="3975980"/>
            <a:ext cx="5745330" cy="1731435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1:7-8</a:t>
            </a:r>
          </a:p>
          <a:p>
            <a:pPr marL="0" indent="0" algn="ctr">
              <a:buNone/>
            </a:pPr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Pew Bible, New Testament p. 1247</a:t>
            </a:r>
          </a:p>
        </p:txBody>
      </p:sp>
    </p:spTree>
    <p:extLst>
      <p:ext uri="{BB962C8B-B14F-4D97-AF65-F5344CB8AC3E}">
        <p14:creationId xmlns:p14="http://schemas.microsoft.com/office/powerpoint/2010/main" val="23492954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E7196C7-E2D8-0FE7-5F65-FD23606526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439BEDC-A8C7-AF5D-FDB2-1D6DB6D04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126964"/>
            <a:ext cx="10125636" cy="219093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2. The Affection of Christ Through a Human Heart (v. 8)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CE9D1B-E752-1091-8EF3-87E528B860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2700670"/>
            <a:ext cx="10304511" cy="3700130"/>
          </a:xfrm>
        </p:spPr>
        <p:txBody>
          <a:bodyPr>
            <a:noAutofit/>
          </a:bodyPr>
          <a:lstStyle/>
          <a:p>
            <a:pPr marL="342900" lvl="0" indent="-342900">
              <a:buSzPct val="100000"/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“I yearn for you all with the affection of Christ Jesus.”</a:t>
            </a:r>
          </a:p>
          <a:p>
            <a:pPr marL="342900" lvl="0" indent="-342900">
              <a:buSzPct val="100000"/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Paul is not loving with mere human warmth, but with </a:t>
            </a:r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Christ’s affection</a:t>
            </a: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 flowing through him.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9718BAC2-FF24-FC44-F65E-D5F2AF456437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AE24C8CD-12FF-F090-A8DA-82599D68E371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6963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B7DAC8E-5796-275C-D3BF-80841F45B9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9DE636C-E9F0-3B26-4D41-F416DC6FC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611297"/>
            <a:ext cx="11643152" cy="1569861"/>
          </a:xfrm>
        </p:spPr>
        <p:txBody>
          <a:bodyPr>
            <a:normAutofit fontScale="90000"/>
          </a:bodyPr>
          <a:lstStyle/>
          <a:p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Garamond" panose="02020404030301010803" pitchFamily="18" charset="0"/>
              </a:rPr>
              <a:t>2. The Affection of Christ Through a Human Heart (v. 8)</a:t>
            </a:r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What is Christ’s affection like?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77E18B-4FF6-1E8D-CD1A-E3226BA114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3866" y="2530549"/>
            <a:ext cx="9681707" cy="3581129"/>
          </a:xfrm>
        </p:spPr>
        <p:txBody>
          <a:bodyPr>
            <a:no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endParaRPr lang="en-US" sz="3500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1C621B56-8AD7-8C1C-8CB3-B54B848A72EA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FD0A3EBA-B290-31B2-77B8-DE601FF2030B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35451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8A57BE0-18E7-A595-F845-F85714FCFC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329F2AF-8682-633B-DBAF-35B9C6A89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611297"/>
            <a:ext cx="11643152" cy="1569861"/>
          </a:xfrm>
        </p:spPr>
        <p:txBody>
          <a:bodyPr>
            <a:normAutofit fontScale="90000"/>
          </a:bodyPr>
          <a:lstStyle/>
          <a:p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Garamond" panose="02020404030301010803" pitchFamily="18" charset="0"/>
              </a:rPr>
              <a:t>2. The Affection of Christ Through a Human Heart (v. 8)</a:t>
            </a:r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What is Christ’s affection like?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A0E667-89E7-B75E-6121-5CE2D3083B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3866" y="2530549"/>
            <a:ext cx="9681707" cy="3581129"/>
          </a:xfrm>
        </p:spPr>
        <p:txBody>
          <a:bodyPr>
            <a:no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Patient</a:t>
            </a: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 - 1 Corinthians 13:4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617024EC-F680-D054-F531-5F94E4DD08BF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78451EEA-9748-B650-0BAA-BC714608AEF7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8237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908AFE9-0642-4869-E7E4-56D1C82F59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364EA2C-01B4-CF42-2076-9E56EE75E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611297"/>
            <a:ext cx="11643152" cy="1569861"/>
          </a:xfrm>
        </p:spPr>
        <p:txBody>
          <a:bodyPr>
            <a:normAutofit fontScale="90000"/>
          </a:bodyPr>
          <a:lstStyle/>
          <a:p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Garamond" panose="02020404030301010803" pitchFamily="18" charset="0"/>
              </a:rPr>
              <a:t>2. The Affection of Christ Through a Human Heart (v. 8)</a:t>
            </a:r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What is Christ’s affection like?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563D39-1FF2-44D9-D898-C34F61A30F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3866" y="2530549"/>
            <a:ext cx="9681707" cy="3581129"/>
          </a:xfrm>
        </p:spPr>
        <p:txBody>
          <a:bodyPr>
            <a:no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Patient</a:t>
            </a: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 - 1 Corinthians 13:4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Tender</a:t>
            </a: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 - Isaiah 40:11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F626A250-4303-9986-8F02-722D67101483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D3B8E77D-74C6-54FE-5885-6AE7BD9A3526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4195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2FC8F3-7823-36F3-18BB-B1C811C21B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FB1BA60-1576-6578-F7F7-C9DCE84D1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611297"/>
            <a:ext cx="11643152" cy="1569861"/>
          </a:xfrm>
        </p:spPr>
        <p:txBody>
          <a:bodyPr>
            <a:normAutofit fontScale="90000"/>
          </a:bodyPr>
          <a:lstStyle/>
          <a:p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Garamond" panose="02020404030301010803" pitchFamily="18" charset="0"/>
              </a:rPr>
              <a:t>2. The Affection of Christ Through a Human Heart (v. 8)</a:t>
            </a:r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What is Christ’s affection like?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8444A0-9139-86CB-5C1A-0876E9FF39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3866" y="2530549"/>
            <a:ext cx="9681707" cy="3581129"/>
          </a:xfrm>
        </p:spPr>
        <p:txBody>
          <a:bodyPr>
            <a:no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Patient</a:t>
            </a: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 - 1 Corinthians 13:4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Tender</a:t>
            </a: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 - Isaiah 40:11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Forgiving</a:t>
            </a: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 - Ephesians 4:32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70576221-73B6-00E6-B69F-449460225AE1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7B4F0BDF-9D77-BAF4-CDF3-F92A1E5AD4BB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6918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C623191-347B-1D05-6EA1-292BABE4DA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7C7C391-8D99-D881-C188-16D4CCCA7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611297"/>
            <a:ext cx="11643152" cy="1569861"/>
          </a:xfrm>
        </p:spPr>
        <p:txBody>
          <a:bodyPr>
            <a:normAutofit fontScale="90000"/>
          </a:bodyPr>
          <a:lstStyle/>
          <a:p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Garamond" panose="02020404030301010803" pitchFamily="18" charset="0"/>
              </a:rPr>
              <a:t>2. The Affection of Christ Through a Human Heart (v. 8)</a:t>
            </a:r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What is Christ’s affection like?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497B1D-6AE2-6E16-F5E5-EBDD5524FC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3866" y="2530549"/>
            <a:ext cx="9681707" cy="3581129"/>
          </a:xfrm>
        </p:spPr>
        <p:txBody>
          <a:bodyPr>
            <a:no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Patient</a:t>
            </a: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 - 1 Corinthians 13:4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Tender</a:t>
            </a: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 - Isaiah 40:11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Forgiving</a:t>
            </a: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 - Ephesians 4:32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Sacrificial</a:t>
            </a: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 - John 13:1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86B3C87A-2257-CC4F-C016-C148DCB78579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E4174F32-84B5-42AE-DF27-70E9C6F56A1D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2266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B46C460-7724-8ECB-36FB-7177BFBD2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F8FFBCB-21EC-0B80-15F2-9065A1896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611297"/>
            <a:ext cx="11643152" cy="1569861"/>
          </a:xfrm>
        </p:spPr>
        <p:txBody>
          <a:bodyPr>
            <a:normAutofit fontScale="90000"/>
          </a:bodyPr>
          <a:lstStyle/>
          <a:p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Garamond" panose="02020404030301010803" pitchFamily="18" charset="0"/>
              </a:rPr>
              <a:t>2. The Affection of Christ Through a Human Heart (v. 8)</a:t>
            </a:r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What is Christ’s affection like?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13255F-30E1-59D8-8B24-FBCF9A01E1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3866" y="2530549"/>
            <a:ext cx="9681707" cy="3581129"/>
          </a:xfrm>
        </p:spPr>
        <p:txBody>
          <a:bodyPr>
            <a:no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Patient</a:t>
            </a: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 - 1 Corinthians 13:4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Tender</a:t>
            </a: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 - Isaiah 40:11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Forgiving</a:t>
            </a: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 - Ephesians 4:32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Sacrificial</a:t>
            </a: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 - John 13:1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Enduring</a:t>
            </a: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 -Romans 8:38–39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9642AAD9-51B3-D9F7-18FF-E9DC0B6A092E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A6FDB05D-D992-9D38-43FE-A181D375D58B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9780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19A1185-FCF8-FEB8-270C-0CFD457A17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A400DB2-43DE-4672-B1C0-0BA415C64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611297"/>
            <a:ext cx="11643152" cy="1569861"/>
          </a:xfrm>
        </p:spPr>
        <p:txBody>
          <a:bodyPr>
            <a:normAutofit fontScale="90000"/>
          </a:bodyPr>
          <a:lstStyle/>
          <a:p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Garamond" panose="02020404030301010803" pitchFamily="18" charset="0"/>
              </a:rPr>
              <a:t>2. The Affection of Christ Through a Human Heart (v. 8)</a:t>
            </a:r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What is Christ’s affection like?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23FE3D-0B9E-16A3-2CB1-2E124882DC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3866" y="2530549"/>
            <a:ext cx="9681707" cy="3581129"/>
          </a:xfrm>
        </p:spPr>
        <p:txBody>
          <a:bodyPr>
            <a:no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Patient</a:t>
            </a: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 - 1 Corinthians 13:4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Tender</a:t>
            </a: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 - Isaiah 40:11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Forgiving</a:t>
            </a: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 - Ephesians 4:32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Sacrificial</a:t>
            </a: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 - John 13:1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Enduring</a:t>
            </a: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 -Romans 8:38–39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8E7F90D9-CB9B-8F7A-1FB2-E54B4C194680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DAD40959-EF30-E8E4-BAE9-0214BCF45CBE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915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0147775-CA09-640C-928E-F88B5F5150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EB8CAA0-5F30-4418-3D14-6A32B7C3C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611297"/>
            <a:ext cx="11643152" cy="1174973"/>
          </a:xfrm>
        </p:spPr>
        <p:txBody>
          <a:bodyPr>
            <a:normAutofit fontScale="90000"/>
          </a:bodyPr>
          <a:lstStyle/>
          <a:p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Garamond" panose="02020404030301010803" pitchFamily="18" charset="0"/>
              </a:rPr>
              <a:t>2. The Affection of Christ Through a Human Heart (v. 8)</a:t>
            </a:r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Gospel portraits of Christ’s affection: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A280FF-25F5-9224-EB04-02A2696424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3866" y="1786270"/>
            <a:ext cx="9681707" cy="5071729"/>
          </a:xfrm>
        </p:spPr>
        <p:txBody>
          <a:bodyPr>
            <a:noAutofit/>
          </a:bodyPr>
          <a:lstStyle/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endParaRPr lang="en-US" sz="3000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908F9F36-3E2D-AB63-BD3E-E482B7E30928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E13DDDFB-FF25-87AC-B75A-5086FA3B7BE2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7871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73F304F-98E5-8CF8-9225-A3AFCDD843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6305057-7CBA-F617-2B84-CA881DB9F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611297"/>
            <a:ext cx="11643152" cy="1174973"/>
          </a:xfrm>
        </p:spPr>
        <p:txBody>
          <a:bodyPr>
            <a:normAutofit fontScale="90000"/>
          </a:bodyPr>
          <a:lstStyle/>
          <a:p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Garamond" panose="02020404030301010803" pitchFamily="18" charset="0"/>
              </a:rPr>
              <a:t>2. The Affection of Christ Through a Human Heart (v. 8)</a:t>
            </a:r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Gospel portraits of Christ’s affection: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86EECD-A158-EE9E-DF97-6849B974DF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3866" y="1786270"/>
            <a:ext cx="9681707" cy="5071729"/>
          </a:xfrm>
        </p:spPr>
        <p:txBody>
          <a:bodyPr>
            <a:noAutofit/>
          </a:bodyPr>
          <a:lstStyle/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Garamond" panose="02020404030301010803" pitchFamily="18" charset="0"/>
              </a:rPr>
              <a:t>He weeps with the broken (John 11)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AA8580BB-42D7-6DF5-04C7-0C38790A395B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470A39F0-C9F4-A69F-1039-6751A0C4677B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314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35DE9C-EB18-E0BB-159D-33040E49E6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8E179F5-58A0-F936-4AAA-23B35A58F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148" y="340241"/>
            <a:ext cx="9823066" cy="603733"/>
          </a:xfrm>
        </p:spPr>
        <p:txBody>
          <a:bodyPr>
            <a:normAutofit fontScale="90000"/>
          </a:bodyPr>
          <a:lstStyle/>
          <a:p>
            <a:endParaRPr lang="en-US" sz="45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EE9812-EEB2-B732-BC00-2200D25155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148" y="1395167"/>
            <a:ext cx="10383652" cy="4516535"/>
          </a:xfrm>
        </p:spPr>
        <p:txBody>
          <a:bodyPr>
            <a:noAutofit/>
          </a:bodyPr>
          <a:lstStyle/>
          <a:p>
            <a:pPr algn="ctr"/>
            <a:r>
              <a:rPr lang="en-US" sz="4000" b="1" i="1" dirty="0">
                <a:solidFill>
                  <a:schemeClr val="tx1"/>
                </a:solidFill>
                <a:latin typeface="Garamond" panose="02020404030301010803" pitchFamily="18" charset="0"/>
              </a:rPr>
              <a:t>“It is right for me to feel this way about you all, </a:t>
            </a:r>
          </a:p>
          <a:p>
            <a:pPr algn="ctr"/>
            <a:r>
              <a:rPr lang="en-US" sz="4000" b="1" i="1" dirty="0">
                <a:solidFill>
                  <a:schemeClr val="tx1"/>
                </a:solidFill>
                <a:latin typeface="Garamond" panose="02020404030301010803" pitchFamily="18" charset="0"/>
              </a:rPr>
              <a:t>because I hold you in my heart…</a:t>
            </a:r>
            <a:br>
              <a:rPr lang="en-US" sz="4000" b="1" i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sz="4000" b="1" i="1" dirty="0">
                <a:solidFill>
                  <a:schemeClr val="tx1"/>
                </a:solidFill>
                <a:latin typeface="Garamond" panose="02020404030301010803" pitchFamily="18" charset="0"/>
              </a:rPr>
              <a:t>For God is my witness, how I yearn for you all </a:t>
            </a:r>
          </a:p>
          <a:p>
            <a:pPr algn="ctr"/>
            <a:r>
              <a:rPr lang="en-US" sz="4000" b="1" i="1" dirty="0">
                <a:solidFill>
                  <a:schemeClr val="tx1"/>
                </a:solidFill>
                <a:latin typeface="Garamond" panose="02020404030301010803" pitchFamily="18" charset="0"/>
              </a:rPr>
              <a:t>with the affection of Christ Jesus.”</a:t>
            </a:r>
          </a:p>
          <a:p>
            <a:pPr algn="ctr"/>
            <a:endParaRPr lang="en-US" sz="40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algn="ctr"/>
            <a:r>
              <a:rPr lang="en-US" sz="4000" dirty="0">
                <a:solidFill>
                  <a:schemeClr val="tx1"/>
                </a:solidFill>
                <a:latin typeface="Garamond" panose="02020404030301010803" pitchFamily="18" charset="0"/>
              </a:rPr>
              <a:t>Philippians 1:7-8</a:t>
            </a:r>
            <a:br>
              <a:rPr lang="en-US" sz="4000" dirty="0">
                <a:latin typeface="Garamond" panose="02020404030301010803" pitchFamily="18" charset="0"/>
              </a:rPr>
            </a:br>
            <a:endParaRPr lang="en-US" sz="4000" i="1" dirty="0"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3E559576-103C-747A-4F42-F1FCE0192E53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AutoNum type="arabicPeriod"/>
            </a:pPr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5BEE4AFB-3127-ABA3-6FF1-529FC7F1BBD7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87405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3BED043-C021-92A9-BB75-F7CD9EA9DC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587AC6F-8996-02B2-D76F-E85F8F973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611297"/>
            <a:ext cx="11643152" cy="1174973"/>
          </a:xfrm>
        </p:spPr>
        <p:txBody>
          <a:bodyPr>
            <a:normAutofit fontScale="90000"/>
          </a:bodyPr>
          <a:lstStyle/>
          <a:p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Garamond" panose="02020404030301010803" pitchFamily="18" charset="0"/>
              </a:rPr>
              <a:t>2. The Affection of Christ Through a Human Heart (v. 8)</a:t>
            </a:r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Gospel portraits of Christ’s affection: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A5D2C8-BB92-48FA-9ECA-49B44E8140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3866" y="1786270"/>
            <a:ext cx="9681707" cy="5071729"/>
          </a:xfrm>
        </p:spPr>
        <p:txBody>
          <a:bodyPr>
            <a:noAutofit/>
          </a:bodyPr>
          <a:lstStyle/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Garamond" panose="02020404030301010803" pitchFamily="18" charset="0"/>
              </a:rPr>
              <a:t>He weeps with the broken (John 11)</a:t>
            </a:r>
          </a:p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Garamond" panose="02020404030301010803" pitchFamily="18" charset="0"/>
              </a:rPr>
              <a:t>He embraces the overlooked (Mark 10)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74730284-0CC7-5685-1AEE-5CC6D7385047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A19B9F3C-D85C-6A26-270A-C60A904DCD19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9616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831A05-8783-04BC-7F3B-DFBCBE0DE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052A03E-AB76-87CF-C1CF-03386C6EF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611297"/>
            <a:ext cx="11643152" cy="1174973"/>
          </a:xfrm>
        </p:spPr>
        <p:txBody>
          <a:bodyPr>
            <a:normAutofit fontScale="90000"/>
          </a:bodyPr>
          <a:lstStyle/>
          <a:p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Garamond" panose="02020404030301010803" pitchFamily="18" charset="0"/>
              </a:rPr>
              <a:t>2. The Affection of Christ Through a Human Heart (v. 8)</a:t>
            </a:r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Gospel portraits of Christ’s affection: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92C5AF-344F-BEFF-5D9B-2E5D8EEBC8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3866" y="1786270"/>
            <a:ext cx="9681707" cy="5071729"/>
          </a:xfrm>
        </p:spPr>
        <p:txBody>
          <a:bodyPr>
            <a:noAutofit/>
          </a:bodyPr>
          <a:lstStyle/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Garamond" panose="02020404030301010803" pitchFamily="18" charset="0"/>
              </a:rPr>
              <a:t>He weeps with the broken (John 11)</a:t>
            </a:r>
          </a:p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Garamond" panose="02020404030301010803" pitchFamily="18" charset="0"/>
              </a:rPr>
              <a:t>He embraces the overlooked (Mark 10)</a:t>
            </a:r>
          </a:p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Garamond" panose="02020404030301010803" pitchFamily="18" charset="0"/>
              </a:rPr>
              <a:t>He touches the untouchable (Mark 1)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6176C702-6190-2179-69AC-E3A0818C122A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BA913DD4-3216-F555-3DC4-39C9D5486218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49636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20433FD-8918-3549-2747-1D4E3158A3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9A5313F-43F7-2CE8-4D35-6028CF15B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611297"/>
            <a:ext cx="11643152" cy="1174973"/>
          </a:xfrm>
        </p:spPr>
        <p:txBody>
          <a:bodyPr>
            <a:normAutofit fontScale="90000"/>
          </a:bodyPr>
          <a:lstStyle/>
          <a:p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Garamond" panose="02020404030301010803" pitchFamily="18" charset="0"/>
              </a:rPr>
              <a:t>2. The Affection of Christ Through a Human Heart (v. 8)</a:t>
            </a:r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Gospel portraits of Christ’s affection: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1630CE-FF2B-7729-3C08-5022472766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3866" y="1786270"/>
            <a:ext cx="9681707" cy="5071729"/>
          </a:xfrm>
        </p:spPr>
        <p:txBody>
          <a:bodyPr>
            <a:noAutofit/>
          </a:bodyPr>
          <a:lstStyle/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Garamond" panose="02020404030301010803" pitchFamily="18" charset="0"/>
              </a:rPr>
              <a:t>He weeps with the broken (John 11)</a:t>
            </a:r>
          </a:p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Garamond" panose="02020404030301010803" pitchFamily="18" charset="0"/>
              </a:rPr>
              <a:t>He embraces the overlooked (Mark 10)</a:t>
            </a:r>
          </a:p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Garamond" panose="02020404030301010803" pitchFamily="18" charset="0"/>
              </a:rPr>
              <a:t>He touches the untouchable (Mark 1)</a:t>
            </a:r>
          </a:p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Garamond" panose="02020404030301010803" pitchFamily="18" charset="0"/>
              </a:rPr>
              <a:t>He restores the fallen (John 21)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09154FE0-60E8-BBFF-858C-725BD0F8AE8A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ADE2D95E-2E10-4457-9A9F-D37675D7E138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23961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13CFFAC-829A-ED17-80F8-820F75A451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1F5954F-4F44-1CCB-0143-DC8DE634B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611297"/>
            <a:ext cx="11643152" cy="1174973"/>
          </a:xfrm>
        </p:spPr>
        <p:txBody>
          <a:bodyPr>
            <a:normAutofit fontScale="90000"/>
          </a:bodyPr>
          <a:lstStyle/>
          <a:p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Garamond" panose="02020404030301010803" pitchFamily="18" charset="0"/>
              </a:rPr>
              <a:t>2. The Affection of Christ Through a Human Heart (v. 8)</a:t>
            </a:r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Gospel portraits of Christ’s affection: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6470FF-079D-5A39-F1B9-BD5392CDFD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3866" y="1786270"/>
            <a:ext cx="9681707" cy="5071729"/>
          </a:xfrm>
        </p:spPr>
        <p:txBody>
          <a:bodyPr>
            <a:noAutofit/>
          </a:bodyPr>
          <a:lstStyle/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Garamond" panose="02020404030301010803" pitchFamily="18" charset="0"/>
              </a:rPr>
              <a:t>He weeps with the broken (John 11)</a:t>
            </a:r>
          </a:p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Garamond" panose="02020404030301010803" pitchFamily="18" charset="0"/>
              </a:rPr>
              <a:t>He embraces the overlooked (Mark 10)</a:t>
            </a:r>
          </a:p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Garamond" panose="02020404030301010803" pitchFamily="18" charset="0"/>
              </a:rPr>
              <a:t>He touches the untouchable (Mark 1)</a:t>
            </a:r>
          </a:p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Garamond" panose="02020404030301010803" pitchFamily="18" charset="0"/>
              </a:rPr>
              <a:t>He restores the fallen (John 21)</a:t>
            </a:r>
          </a:p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Garamond" panose="02020404030301010803" pitchFamily="18" charset="0"/>
              </a:rPr>
              <a:t>He shepherds the confused (Mark 6)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CB72292D-22BC-6E64-82D5-6FEB72FFC75A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2433DE26-C7DA-594C-78BB-ABEF4EAEACBB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8172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4487022-B29A-D878-F72B-7244F90BDA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930EBF9-1E0B-086F-D3E8-F9452A395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611297"/>
            <a:ext cx="11643152" cy="1174973"/>
          </a:xfrm>
        </p:spPr>
        <p:txBody>
          <a:bodyPr>
            <a:normAutofit fontScale="90000"/>
          </a:bodyPr>
          <a:lstStyle/>
          <a:p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Garamond" panose="02020404030301010803" pitchFamily="18" charset="0"/>
              </a:rPr>
              <a:t>2. The Affection of Christ Through a Human Heart (v. 8)</a:t>
            </a:r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Gospel portraits of Christ’s affection: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F8A282-A32D-409D-8031-354B9A70F9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3866" y="1786270"/>
            <a:ext cx="9681707" cy="5071729"/>
          </a:xfrm>
        </p:spPr>
        <p:txBody>
          <a:bodyPr>
            <a:noAutofit/>
          </a:bodyPr>
          <a:lstStyle/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Garamond" panose="02020404030301010803" pitchFamily="18" charset="0"/>
              </a:rPr>
              <a:t>He weeps with the broken (John 11)</a:t>
            </a:r>
          </a:p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Garamond" panose="02020404030301010803" pitchFamily="18" charset="0"/>
              </a:rPr>
              <a:t>He embraces the overlooked (Mark 10)</a:t>
            </a:r>
          </a:p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Garamond" panose="02020404030301010803" pitchFamily="18" charset="0"/>
              </a:rPr>
              <a:t>He touches the untouchable (Mark 1)</a:t>
            </a:r>
          </a:p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Garamond" panose="02020404030301010803" pitchFamily="18" charset="0"/>
              </a:rPr>
              <a:t>He restores the fallen (John 21)</a:t>
            </a:r>
          </a:p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Garamond" panose="02020404030301010803" pitchFamily="18" charset="0"/>
              </a:rPr>
              <a:t>He shepherds the confused (Mark 6)</a:t>
            </a:r>
          </a:p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Garamond" panose="02020404030301010803" pitchFamily="18" charset="0"/>
              </a:rPr>
              <a:t>He loves those who walk away (Mark 10)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303DAD03-8BE7-C275-7EE0-31E222EC50C0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65865029-34FA-2527-096E-AE82958BA226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6208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174F3C-2AD5-1AFD-7E45-BABF11E2C3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2E75D6D-FA19-C5D4-C9AA-A255C400D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611297"/>
            <a:ext cx="11643152" cy="1174973"/>
          </a:xfrm>
        </p:spPr>
        <p:txBody>
          <a:bodyPr>
            <a:normAutofit fontScale="90000"/>
          </a:bodyPr>
          <a:lstStyle/>
          <a:p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Garamond" panose="02020404030301010803" pitchFamily="18" charset="0"/>
              </a:rPr>
              <a:t>2. The Affection of Christ Through a Human Heart (v. 8)</a:t>
            </a:r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Gospel portraits of Christ’s affection: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8115D0-63AF-E644-35E1-0D8BEAAC01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3866" y="1786270"/>
            <a:ext cx="9681707" cy="5071729"/>
          </a:xfrm>
        </p:spPr>
        <p:txBody>
          <a:bodyPr>
            <a:noAutofit/>
          </a:bodyPr>
          <a:lstStyle/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Garamond" panose="02020404030301010803" pitchFamily="18" charset="0"/>
              </a:rPr>
              <a:t>He weeps with the broken (John 11)</a:t>
            </a:r>
          </a:p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Garamond" panose="02020404030301010803" pitchFamily="18" charset="0"/>
              </a:rPr>
              <a:t>He embraces the overlooked (Mark 10)</a:t>
            </a:r>
          </a:p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Garamond" panose="02020404030301010803" pitchFamily="18" charset="0"/>
              </a:rPr>
              <a:t>He touches the untouchable (Mark 1)</a:t>
            </a:r>
          </a:p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Garamond" panose="02020404030301010803" pitchFamily="18" charset="0"/>
              </a:rPr>
              <a:t>He restores the fallen (John 21)</a:t>
            </a:r>
          </a:p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Garamond" panose="02020404030301010803" pitchFamily="18" charset="0"/>
              </a:rPr>
              <a:t>He shepherds the confused (Mark 6)</a:t>
            </a:r>
          </a:p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Garamond" panose="02020404030301010803" pitchFamily="18" charset="0"/>
              </a:rPr>
              <a:t>He loves those who walk away (Mark 10)</a:t>
            </a:r>
          </a:p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Garamond" panose="02020404030301010803" pitchFamily="18" charset="0"/>
              </a:rPr>
              <a:t>He washes the feet of those who will fail Him (John 13)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7B03E763-FAD4-4406-6791-E342554ABBAF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3AB745F1-4379-A0D0-1DC4-B0BA778465FE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72537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454A61B-5A0E-70AA-B8B8-09BDFB0219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54314AE-B67E-DD92-5C62-EB98CAE11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611296"/>
            <a:ext cx="11643152" cy="2248235"/>
          </a:xfrm>
        </p:spPr>
        <p:txBody>
          <a:bodyPr>
            <a:normAutofit fontScale="90000"/>
          </a:bodyPr>
          <a:lstStyle/>
          <a:p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Garamond" panose="02020404030301010803" pitchFamily="18" charset="0"/>
              </a:rPr>
              <a:t>2. The Affection of Christ Through a Human Heart (v. 8)</a:t>
            </a:r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sz="5000" b="1" dirty="0">
                <a:solidFill>
                  <a:schemeClr val="tx1"/>
                </a:solidFill>
                <a:latin typeface="Garamond" panose="02020404030301010803" pitchFamily="18" charset="0"/>
              </a:rPr>
              <a:t>Key line: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8369F8-330A-95E3-5E48-54BC90FEA7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1063" y="3072644"/>
            <a:ext cx="8199264" cy="3039034"/>
          </a:xfrm>
        </p:spPr>
        <p:txBody>
          <a:bodyPr>
            <a:noAutofit/>
          </a:bodyPr>
          <a:lstStyle/>
          <a:p>
            <a:pPr lvl="0" algn="ctr"/>
            <a:r>
              <a:rPr lang="en-US" sz="4500" b="1" i="1" dirty="0">
                <a:solidFill>
                  <a:schemeClr val="tx1"/>
                </a:solidFill>
                <a:latin typeface="Garamond" panose="02020404030301010803" pitchFamily="18" charset="0"/>
              </a:rPr>
              <a:t>“Whatever God commands, </a:t>
            </a:r>
          </a:p>
          <a:p>
            <a:pPr lvl="0" algn="ctr"/>
            <a:r>
              <a:rPr lang="en-US" sz="4500" b="1" i="1" dirty="0">
                <a:solidFill>
                  <a:schemeClr val="tx1"/>
                </a:solidFill>
                <a:latin typeface="Garamond" panose="02020404030301010803" pitchFamily="18" charset="0"/>
              </a:rPr>
              <a:t>He Himself supplies.”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E2E69329-7F02-D8A0-A118-B1A6728BB651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5A4F2E2C-B119-081E-98FE-04D7410E387B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56528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9F6B260-0E84-5406-C41F-3105708C9F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B7270AF-0849-DB8F-7952-B393930B7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126964"/>
            <a:ext cx="10125636" cy="219093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3. Where Do You Need Christ’s Affection Today?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838104-76A7-453C-5483-9FBFB14E33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2317898"/>
            <a:ext cx="10830943" cy="4231758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Ask:</a:t>
            </a:r>
          </a:p>
          <a:p>
            <a:pPr lvl="0">
              <a:buSzPct val="100000"/>
            </a:pPr>
            <a:endParaRPr lang="en-US" sz="3500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B2D51645-C27F-EC03-BBD5-383D84A78305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92809326-CE2D-D7D4-629A-8C235343CD95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11946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C679524-3A8D-3D71-A5F8-5F29A8BA50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E2E3ABD-9499-7CCF-C42A-504235A2A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126964"/>
            <a:ext cx="10125636" cy="219093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3. Where Do You Need Christ’s Affection Today?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F3E23A-CC73-1EA6-D74B-470EB532B4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2317898"/>
            <a:ext cx="10830943" cy="4231758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Ask:</a:t>
            </a:r>
          </a:p>
          <a:p>
            <a:pPr marL="914400" lvl="1" indent="-457200">
              <a:buSzPct val="100000"/>
              <a:buFont typeface="Arial" panose="020B0604020202020204" pitchFamily="34" charset="0"/>
              <a:buChar char="•"/>
            </a:pPr>
            <a:r>
              <a:rPr lang="en-US" sz="3300" dirty="0">
                <a:solidFill>
                  <a:schemeClr val="tx1"/>
                </a:solidFill>
                <a:latin typeface="Garamond" panose="02020404030301010803" pitchFamily="18" charset="0"/>
              </a:rPr>
              <a:t>Who am I keeping at a distance?</a:t>
            </a:r>
          </a:p>
          <a:p>
            <a:pPr lvl="0">
              <a:buSzPct val="100000"/>
            </a:pPr>
            <a:endParaRPr lang="en-US" sz="3500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0930F4A3-7DB7-2D21-6350-4B1D68E098BD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A63819B7-8724-730F-784D-7C1FE75AD44C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09093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54225BF-9908-E196-F0E2-B7CF0C9A09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BD54D71-3686-205B-EFED-4671F61EA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126964"/>
            <a:ext cx="10125636" cy="219093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3. Where Do You Need Christ’s Affection Today?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B2F001-CA59-C3F2-FBF2-66118B885F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2317898"/>
            <a:ext cx="10830943" cy="4231758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Ask:</a:t>
            </a:r>
          </a:p>
          <a:p>
            <a:pPr marL="914400" lvl="1" indent="-457200">
              <a:buSzPct val="100000"/>
              <a:buFont typeface="Arial" panose="020B0604020202020204" pitchFamily="34" charset="0"/>
              <a:buChar char="•"/>
            </a:pPr>
            <a:r>
              <a:rPr lang="en-US" sz="3300" dirty="0">
                <a:solidFill>
                  <a:schemeClr val="tx1"/>
                </a:solidFill>
                <a:latin typeface="Garamond" panose="02020404030301010803" pitchFamily="18" charset="0"/>
              </a:rPr>
              <a:t>Who am I keeping at a distance?</a:t>
            </a:r>
          </a:p>
          <a:p>
            <a:pPr marL="914400" lvl="1" indent="-457200">
              <a:buSzPct val="100000"/>
              <a:buFont typeface="Arial" panose="020B0604020202020204" pitchFamily="34" charset="0"/>
              <a:buChar char="•"/>
            </a:pPr>
            <a:r>
              <a:rPr lang="en-US" sz="3300" dirty="0">
                <a:solidFill>
                  <a:schemeClr val="tx1"/>
                </a:solidFill>
                <a:latin typeface="Garamond" panose="02020404030301010803" pitchFamily="18" charset="0"/>
              </a:rPr>
              <a:t>Who do I need to forgive or pursue?</a:t>
            </a:r>
          </a:p>
          <a:p>
            <a:pPr lvl="0">
              <a:buSzPct val="100000"/>
            </a:pPr>
            <a:endParaRPr lang="en-US" sz="3500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339E318C-B6C7-2551-027D-B2C2D7BE0054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96EF9F4E-394E-2DEB-99D2-07F1C991F30A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6024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816DF73-347A-7179-65DF-DB725FE985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919E08-A930-DC42-8243-247F7CE5E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148" y="515251"/>
            <a:ext cx="9823066" cy="1887950"/>
          </a:xfrm>
        </p:spPr>
        <p:txBody>
          <a:bodyPr>
            <a:normAutofit/>
          </a:bodyPr>
          <a:lstStyle/>
          <a:p>
            <a:r>
              <a:rPr lang="en-US" sz="4500" b="1" cap="none" dirty="0">
                <a:solidFill>
                  <a:schemeClr val="tx1"/>
                </a:solidFill>
                <a:latin typeface="Garamond" panose="02020404030301010803" pitchFamily="18" charset="0"/>
              </a:rPr>
              <a:t>The Big </a:t>
            </a:r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Idea</a:t>
            </a:r>
            <a:r>
              <a:rPr lang="en-US" sz="4500" b="1" cap="none" dirty="0">
                <a:solidFill>
                  <a:schemeClr val="tx1"/>
                </a:solidFill>
                <a:latin typeface="Garamond" panose="02020404030301010803" pitchFamily="18" charset="0"/>
              </a:rPr>
              <a:t>:</a:t>
            </a:r>
            <a:endParaRPr lang="en-US" sz="45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2F95F2-CC4D-A4C3-5882-A5AC055C52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148" y="2759242"/>
            <a:ext cx="10025434" cy="2639532"/>
          </a:xfrm>
        </p:spPr>
        <p:txBody>
          <a:bodyPr>
            <a:normAutofit/>
          </a:bodyPr>
          <a:lstStyle/>
          <a:p>
            <a:pPr algn="ctr"/>
            <a:r>
              <a:rPr lang="en-US" sz="4500" dirty="0">
                <a:solidFill>
                  <a:schemeClr val="tx1"/>
                </a:solidFill>
                <a:latin typeface="Garamond" panose="02020404030301010803" pitchFamily="18" charset="0"/>
              </a:rPr>
              <a:t>Christ loves His people </a:t>
            </a:r>
            <a:r>
              <a:rPr lang="en-US" sz="4500" i="1" dirty="0">
                <a:solidFill>
                  <a:schemeClr val="tx1"/>
                </a:solidFill>
                <a:latin typeface="Garamond" panose="02020404030301010803" pitchFamily="18" charset="0"/>
              </a:rPr>
              <a:t>through </a:t>
            </a:r>
            <a:r>
              <a:rPr lang="en-US" sz="4500" dirty="0">
                <a:solidFill>
                  <a:schemeClr val="tx1"/>
                </a:solidFill>
                <a:latin typeface="Garamond" panose="02020404030301010803" pitchFamily="18" charset="0"/>
              </a:rPr>
              <a:t>His people with His own affection.</a:t>
            </a:r>
            <a:endParaRPr lang="en-US" sz="4500" dirty="0"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3FEB4CE7-833C-055C-56D9-678D1FD9E486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AutoNum type="arabicPeriod"/>
            </a:pPr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2F31FD0D-E7E1-E44D-B1F3-E1CEAB694FA7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93696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80019E-D1D7-4452-D81E-6A36AF5C36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67339A2-1C37-6D71-39BC-679BC9519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126964"/>
            <a:ext cx="10125636" cy="219093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3. Where Do You Need Christ’s Affection Today?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5D83F9-47D3-D06F-B213-EE59770FA3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2317898"/>
            <a:ext cx="10830943" cy="4231758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Ask:</a:t>
            </a:r>
          </a:p>
          <a:p>
            <a:pPr marL="914400" lvl="1" indent="-457200">
              <a:buSzPct val="100000"/>
              <a:buFont typeface="Arial" panose="020B0604020202020204" pitchFamily="34" charset="0"/>
              <a:buChar char="•"/>
            </a:pPr>
            <a:r>
              <a:rPr lang="en-US" sz="3300" dirty="0">
                <a:solidFill>
                  <a:schemeClr val="tx1"/>
                </a:solidFill>
                <a:latin typeface="Garamond" panose="02020404030301010803" pitchFamily="18" charset="0"/>
              </a:rPr>
              <a:t>Who am I keeping at a distance?</a:t>
            </a:r>
          </a:p>
          <a:p>
            <a:pPr marL="914400" lvl="1" indent="-457200">
              <a:buSzPct val="100000"/>
              <a:buFont typeface="Arial" panose="020B0604020202020204" pitchFamily="34" charset="0"/>
              <a:buChar char="•"/>
            </a:pPr>
            <a:r>
              <a:rPr lang="en-US" sz="3300" dirty="0">
                <a:solidFill>
                  <a:schemeClr val="tx1"/>
                </a:solidFill>
                <a:latin typeface="Garamond" panose="02020404030301010803" pitchFamily="18" charset="0"/>
              </a:rPr>
              <a:t>Who do I need to forgive or pursue?</a:t>
            </a:r>
          </a:p>
          <a:p>
            <a:pPr marL="914400" lvl="1" indent="-457200">
              <a:buSzPct val="100000"/>
              <a:buFont typeface="Arial" panose="020B0604020202020204" pitchFamily="34" charset="0"/>
              <a:buChar char="•"/>
            </a:pPr>
            <a:r>
              <a:rPr lang="en-US" sz="3300" dirty="0">
                <a:solidFill>
                  <a:schemeClr val="tx1"/>
                </a:solidFill>
                <a:latin typeface="Garamond" panose="02020404030301010803" pitchFamily="18" charset="0"/>
              </a:rPr>
              <a:t>Who is the “difficult person” Christ is calling me to serve?</a:t>
            </a:r>
          </a:p>
          <a:p>
            <a:pPr lvl="0">
              <a:buSzPct val="100000"/>
            </a:pPr>
            <a:endParaRPr lang="en-US" sz="3500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54F5AE61-9393-8156-B19C-36FFDB11EDC4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AF26F523-C991-4225-F26B-000A2BC1D6E6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926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9582E0-9A13-5266-FE7C-2916F27776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5C8AA91-8812-4F25-7A02-57D0CBDE3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126964"/>
            <a:ext cx="10125636" cy="219093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3. Where Do You Need Christ’s Affection Today?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10E2B4-B3D9-92C1-1A4F-BFD1F87016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2317898"/>
            <a:ext cx="10830943" cy="4231758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Ask:</a:t>
            </a:r>
          </a:p>
          <a:p>
            <a:pPr marL="914400" lvl="1" indent="-457200">
              <a:buSzPct val="100000"/>
              <a:buFont typeface="Arial" panose="020B0604020202020204" pitchFamily="34" charset="0"/>
              <a:buChar char="•"/>
            </a:pPr>
            <a:r>
              <a:rPr lang="en-US" sz="3300" dirty="0">
                <a:solidFill>
                  <a:schemeClr val="tx1"/>
                </a:solidFill>
                <a:latin typeface="Garamond" panose="02020404030301010803" pitchFamily="18" charset="0"/>
              </a:rPr>
              <a:t>Who am I keeping at a distance?</a:t>
            </a:r>
          </a:p>
          <a:p>
            <a:pPr marL="914400" lvl="1" indent="-457200">
              <a:buSzPct val="100000"/>
              <a:buFont typeface="Arial" panose="020B0604020202020204" pitchFamily="34" charset="0"/>
              <a:buChar char="•"/>
            </a:pPr>
            <a:r>
              <a:rPr lang="en-US" sz="3300" dirty="0">
                <a:solidFill>
                  <a:schemeClr val="tx1"/>
                </a:solidFill>
                <a:latin typeface="Garamond" panose="02020404030301010803" pitchFamily="18" charset="0"/>
              </a:rPr>
              <a:t>Who do I need to forgive or pursue?</a:t>
            </a:r>
          </a:p>
          <a:p>
            <a:pPr marL="914400" lvl="1" indent="-457200">
              <a:buSzPct val="100000"/>
              <a:buFont typeface="Arial" panose="020B0604020202020204" pitchFamily="34" charset="0"/>
              <a:buChar char="•"/>
            </a:pPr>
            <a:r>
              <a:rPr lang="en-US" sz="3300" dirty="0">
                <a:solidFill>
                  <a:schemeClr val="tx1"/>
                </a:solidFill>
                <a:latin typeface="Garamond" panose="02020404030301010803" pitchFamily="18" charset="0"/>
              </a:rPr>
              <a:t>Who is the “difficult person” Christ is calling me to serve?</a:t>
            </a:r>
          </a:p>
          <a:p>
            <a:pPr marL="914400" lvl="1" indent="-457200">
              <a:buSzPct val="100000"/>
              <a:buFont typeface="Arial" panose="020B0604020202020204" pitchFamily="34" charset="0"/>
              <a:buChar char="•"/>
            </a:pPr>
            <a:r>
              <a:rPr lang="en-US" sz="3300" dirty="0">
                <a:solidFill>
                  <a:schemeClr val="tx1"/>
                </a:solidFill>
                <a:latin typeface="Garamond" panose="02020404030301010803" pitchFamily="18" charset="0"/>
              </a:rPr>
              <a:t>Who needs encouragement from me?</a:t>
            </a:r>
          </a:p>
          <a:p>
            <a:pPr lvl="0">
              <a:buSzPct val="100000"/>
            </a:pPr>
            <a:endParaRPr lang="en-US" sz="3500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4AFDEE36-EF6A-913B-848F-027A1D77912C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8437D4AA-E9A8-9DCE-C767-6365B129E234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10360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EA4074-EA7E-8332-288E-295678EB5F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7BBEEF9-4303-C35F-DD2C-38C56BD05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126964"/>
            <a:ext cx="10125636" cy="219093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3. Where Do You Need Christ’s Affection Today?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C3EDE0-8251-78A6-58CE-977FAEA3D4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2317898"/>
            <a:ext cx="10830943" cy="4231758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Ask:</a:t>
            </a:r>
          </a:p>
          <a:p>
            <a:pPr marL="914400" lvl="1" indent="-457200">
              <a:buSzPct val="100000"/>
              <a:buFont typeface="Arial" panose="020B0604020202020204" pitchFamily="34" charset="0"/>
              <a:buChar char="•"/>
            </a:pPr>
            <a:r>
              <a:rPr lang="en-US" sz="3300" dirty="0">
                <a:solidFill>
                  <a:schemeClr val="tx1"/>
                </a:solidFill>
                <a:latin typeface="Garamond" panose="02020404030301010803" pitchFamily="18" charset="0"/>
              </a:rPr>
              <a:t>Who am I keeping at a distance?</a:t>
            </a:r>
          </a:p>
          <a:p>
            <a:pPr marL="914400" lvl="1" indent="-457200">
              <a:buSzPct val="100000"/>
              <a:buFont typeface="Arial" panose="020B0604020202020204" pitchFamily="34" charset="0"/>
              <a:buChar char="•"/>
            </a:pPr>
            <a:r>
              <a:rPr lang="en-US" sz="3300" dirty="0">
                <a:solidFill>
                  <a:schemeClr val="tx1"/>
                </a:solidFill>
                <a:latin typeface="Garamond" panose="02020404030301010803" pitchFamily="18" charset="0"/>
              </a:rPr>
              <a:t>Who do I need to forgive or pursue?</a:t>
            </a:r>
          </a:p>
          <a:p>
            <a:pPr marL="914400" lvl="1" indent="-457200">
              <a:buSzPct val="100000"/>
              <a:buFont typeface="Arial" panose="020B0604020202020204" pitchFamily="34" charset="0"/>
              <a:buChar char="•"/>
            </a:pPr>
            <a:r>
              <a:rPr lang="en-US" sz="3300" dirty="0">
                <a:solidFill>
                  <a:schemeClr val="tx1"/>
                </a:solidFill>
                <a:latin typeface="Garamond" panose="02020404030301010803" pitchFamily="18" charset="0"/>
              </a:rPr>
              <a:t>Who is the “difficult person” Christ is calling me to serve?</a:t>
            </a:r>
          </a:p>
          <a:p>
            <a:pPr marL="914400" lvl="1" indent="-457200">
              <a:buSzPct val="100000"/>
              <a:buFont typeface="Arial" panose="020B0604020202020204" pitchFamily="34" charset="0"/>
              <a:buChar char="•"/>
            </a:pPr>
            <a:r>
              <a:rPr lang="en-US" sz="3300" dirty="0">
                <a:solidFill>
                  <a:schemeClr val="tx1"/>
                </a:solidFill>
                <a:latin typeface="Garamond" panose="02020404030301010803" pitchFamily="18" charset="0"/>
              </a:rPr>
              <a:t>Who needs encouragement from me?</a:t>
            </a:r>
          </a:p>
          <a:p>
            <a:pPr marL="914400" lvl="1" indent="-457200">
              <a:buSzPct val="100000"/>
              <a:buFont typeface="Arial" panose="020B0604020202020204" pitchFamily="34" charset="0"/>
              <a:buChar char="•"/>
            </a:pPr>
            <a:r>
              <a:rPr lang="en-US" sz="3300" dirty="0">
                <a:solidFill>
                  <a:schemeClr val="tx1"/>
                </a:solidFill>
                <a:latin typeface="Garamond" panose="02020404030301010803" pitchFamily="18" charset="0"/>
              </a:rPr>
              <a:t>Who am I praying for by name?</a:t>
            </a:r>
          </a:p>
          <a:p>
            <a:pPr lvl="0">
              <a:buSzPct val="100000"/>
            </a:pPr>
            <a:endParaRPr lang="en-US" sz="3500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399F9995-71BE-C059-5052-BD5E01715F6C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00E8E1DA-CED0-1BD9-1B3C-5C3A07BAE7B9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306522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A620D9-48E6-18E5-0C4D-A479C1B1AD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87B433E-FE84-4FF9-B05B-538CF9149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611296"/>
            <a:ext cx="11643152" cy="2248235"/>
          </a:xfrm>
        </p:spPr>
        <p:txBody>
          <a:bodyPr>
            <a:normAutofit fontScale="90000"/>
          </a:bodyPr>
          <a:lstStyle/>
          <a:p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Garamond" panose="02020404030301010803" pitchFamily="18" charset="0"/>
              </a:rPr>
              <a:t>3. Where Do You Need Christ’s Affection Today?</a:t>
            </a:r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sz="5000" b="1" dirty="0">
                <a:solidFill>
                  <a:schemeClr val="tx1"/>
                </a:solidFill>
                <a:latin typeface="Garamond" panose="02020404030301010803" pitchFamily="18" charset="0"/>
              </a:rPr>
              <a:t>Prayer: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8C6B28-AE95-0FAB-B6C2-66FBA89C77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1062" y="2891263"/>
            <a:ext cx="8815951" cy="3039034"/>
          </a:xfrm>
        </p:spPr>
        <p:txBody>
          <a:bodyPr>
            <a:noAutofit/>
          </a:bodyPr>
          <a:lstStyle/>
          <a:p>
            <a:pPr algn="ctr"/>
            <a:r>
              <a:rPr lang="en-US" sz="4500" i="1" dirty="0">
                <a:solidFill>
                  <a:schemeClr val="tx1"/>
                </a:solidFill>
                <a:latin typeface="Garamond" panose="02020404030301010803" pitchFamily="18" charset="0"/>
              </a:rPr>
              <a:t>“Lord Jesus, whose face in this church do You want me to see with Your affection today?</a:t>
            </a:r>
            <a:br>
              <a:rPr lang="en-US" sz="4500" i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sz="4500" i="1" dirty="0">
                <a:solidFill>
                  <a:schemeClr val="tx1"/>
                </a:solidFill>
                <a:latin typeface="Garamond" panose="02020404030301010803" pitchFamily="18" charset="0"/>
              </a:rPr>
              <a:t>Give me Your affection for this person.</a:t>
            </a:r>
            <a:br>
              <a:rPr lang="en-US" sz="4500" i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sz="4500" i="1" dirty="0">
                <a:solidFill>
                  <a:schemeClr val="tx1"/>
                </a:solidFill>
                <a:latin typeface="Garamond" panose="02020404030301010803" pitchFamily="18" charset="0"/>
              </a:rPr>
              <a:t>Love them through me.”</a:t>
            </a:r>
            <a:endParaRPr lang="en-US" sz="4500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54D32223-8F3D-A94E-981D-98EC4C9A1D85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EA62540E-0107-62FE-0B0C-0B6CF84DB341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188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FE44979-58C6-B89C-8C3B-8666BA906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126964"/>
            <a:ext cx="10125636" cy="123400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1. Affection Is Right, Not Optional (v. 7)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BBE5A3-BBA5-A48D-3A7F-D44F9424C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360967"/>
            <a:ext cx="10304511" cy="5039833"/>
          </a:xfrm>
        </p:spPr>
        <p:txBody>
          <a:bodyPr>
            <a:noAutofit/>
          </a:bodyPr>
          <a:lstStyle/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“It is right for me to feel this way…”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B094B8C2-7ECD-9331-B0D0-9449B6B728F4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88CE79B8-CB21-E91E-D2DE-ED044F10AA30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3494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3D65BD-F774-2F13-15F4-BEE705F8D1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716E23D-CC1F-1B88-9A46-2B348E5A4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126964"/>
            <a:ext cx="10125636" cy="123400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1. Affection Is Right, Not Optional (v. 7)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94FD6F-0DB5-2D82-8B05-D330B89067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360967"/>
            <a:ext cx="10304511" cy="5039833"/>
          </a:xfrm>
        </p:spPr>
        <p:txBody>
          <a:bodyPr>
            <a:noAutofit/>
          </a:bodyPr>
          <a:lstStyle/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“It is right for me to feel this way…”</a:t>
            </a:r>
          </a:p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Real Christianity is </a:t>
            </a:r>
            <a:r>
              <a:rPr lang="en-US" sz="3500" i="1" dirty="0">
                <a:solidFill>
                  <a:schemeClr val="tx1"/>
                </a:solidFill>
                <a:latin typeface="Garamond" panose="02020404030301010803" pitchFamily="18" charset="0"/>
              </a:rPr>
              <a:t>truth on fire with affection</a:t>
            </a: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, not cold, distant, or merely intellectual.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6442447A-3537-64B8-C7F0-8A4D644B5D80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16894D4C-A998-F947-7BFE-8E42E965CB94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7819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C7E5B0D-49B7-767E-E280-E6A03816DA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526F7A5-6CA2-B8CC-1D6D-D6AB36051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126964"/>
            <a:ext cx="10125636" cy="123400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1. Affection Is Right, Not Optional (v. 7)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9BA168-EB3D-8752-A728-3F5F12544C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360967"/>
            <a:ext cx="10304511" cy="5039833"/>
          </a:xfrm>
        </p:spPr>
        <p:txBody>
          <a:bodyPr>
            <a:noAutofit/>
          </a:bodyPr>
          <a:lstStyle/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“It is right for me to feel this way…”</a:t>
            </a:r>
          </a:p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Real Christianity is </a:t>
            </a:r>
            <a:r>
              <a:rPr lang="en-US" sz="3500" i="1" dirty="0">
                <a:solidFill>
                  <a:schemeClr val="tx1"/>
                </a:solidFill>
                <a:latin typeface="Garamond" panose="02020404030301010803" pitchFamily="18" charset="0"/>
              </a:rPr>
              <a:t>truth on fire with affection</a:t>
            </a: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, not cold, distant, or merely intellectual.</a:t>
            </a:r>
          </a:p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We are </a:t>
            </a:r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“partakers of grace”</a:t>
            </a: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 together  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Shared grace produces shared affection.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804E018C-B64D-BDCD-F339-380A06B14C84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B5040A2D-7E00-E911-7D2A-2657F3BCE1B3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7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55DEDB-B07D-7F2C-A4C5-FAC21C1BF6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884EC67-ACB5-953E-529B-5982ED82F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126964"/>
            <a:ext cx="10125636" cy="123400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1. Affection Is Right, Not Optional (v. 7)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DAB08-D0DD-DB20-932F-299E21D75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360967"/>
            <a:ext cx="10304511" cy="5039833"/>
          </a:xfrm>
        </p:spPr>
        <p:txBody>
          <a:bodyPr>
            <a:noAutofit/>
          </a:bodyPr>
          <a:lstStyle/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“It is right for me to feel this way…”</a:t>
            </a:r>
          </a:p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Real Christianity is </a:t>
            </a:r>
            <a:r>
              <a:rPr lang="en-US" sz="3500" i="1" dirty="0">
                <a:solidFill>
                  <a:schemeClr val="tx1"/>
                </a:solidFill>
                <a:latin typeface="Garamond" panose="02020404030301010803" pitchFamily="18" charset="0"/>
              </a:rPr>
              <a:t>truth on fire with affection</a:t>
            </a: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, not cold, distant, or merely intellectual.</a:t>
            </a:r>
          </a:p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We are </a:t>
            </a:r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“partakers of grace”</a:t>
            </a: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 together  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Shared grace produces shared affection.</a:t>
            </a:r>
          </a:p>
          <a:p>
            <a:pPr marL="457200" lvl="0" indent="-457200">
              <a:buSzPct val="100000"/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Foxhole illustration: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Shared danger - deep affection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Shared grace - </a:t>
            </a:r>
            <a:r>
              <a:rPr lang="en-US" sz="3500" i="1" dirty="0">
                <a:solidFill>
                  <a:schemeClr val="tx1"/>
                </a:solidFill>
                <a:latin typeface="Garamond" panose="02020404030301010803" pitchFamily="18" charset="0"/>
              </a:rPr>
              <a:t>supernatural</a:t>
            </a: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 affection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EA683119-304F-419C-3FB9-48DBAEEE7E39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8252F8FB-28CE-18A7-D807-DC46EA567144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214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77A994-BF85-B3C8-4B0C-482D622012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05BE03A-072E-EE73-38FC-BEF9AB05E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611296"/>
            <a:ext cx="11643152" cy="2248235"/>
          </a:xfrm>
        </p:spPr>
        <p:txBody>
          <a:bodyPr>
            <a:normAutofit fontScale="90000"/>
          </a:bodyPr>
          <a:lstStyle/>
          <a:p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Garamond" panose="02020404030301010803" pitchFamily="18" charset="0"/>
              </a:rPr>
              <a:t>1. Affection Is Right, Not Optional (v. 7)</a:t>
            </a:r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b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sz="5000" b="1" dirty="0">
                <a:solidFill>
                  <a:schemeClr val="tx1"/>
                </a:solidFill>
                <a:latin typeface="Garamond" panose="02020404030301010803" pitchFamily="18" charset="0"/>
              </a:rPr>
              <a:t>Key line: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F272D6-8086-75E3-047E-68193589D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1063" y="3072644"/>
            <a:ext cx="8199264" cy="3039034"/>
          </a:xfrm>
        </p:spPr>
        <p:txBody>
          <a:bodyPr>
            <a:noAutofit/>
          </a:bodyPr>
          <a:lstStyle/>
          <a:p>
            <a:pPr lvl="0" algn="ctr"/>
            <a:r>
              <a:rPr lang="en-US" sz="4500" b="1" i="1" dirty="0">
                <a:solidFill>
                  <a:schemeClr val="tx1"/>
                </a:solidFill>
                <a:latin typeface="Garamond" panose="02020404030301010803" pitchFamily="18" charset="0"/>
              </a:rPr>
              <a:t>“Shared grace produces </a:t>
            </a:r>
          </a:p>
          <a:p>
            <a:pPr lvl="0" algn="ctr"/>
            <a:r>
              <a:rPr lang="en-US" sz="4500" b="1" i="1" dirty="0">
                <a:solidFill>
                  <a:schemeClr val="tx1"/>
                </a:solidFill>
                <a:latin typeface="Garamond" panose="02020404030301010803" pitchFamily="18" charset="0"/>
              </a:rPr>
              <a:t>shared affection.”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FC689532-FF9D-1E11-8BF2-2B081C679082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22A2E6DF-80E4-27F5-55F9-AFF9E9FD6843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68310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1CF3EC1-8973-ACEF-0EE4-49314E8FBA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3E04EA7-95A6-0E1B-188B-E6678C528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126964"/>
            <a:ext cx="10125636" cy="219093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2. The Affection of Christ Through a Human Heart (v. 8)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66575B-EB56-ED32-D664-5758300E24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2700670"/>
            <a:ext cx="10304511" cy="3700130"/>
          </a:xfrm>
        </p:spPr>
        <p:txBody>
          <a:bodyPr>
            <a:noAutofit/>
          </a:bodyPr>
          <a:lstStyle/>
          <a:p>
            <a:pPr marL="342900" lvl="0" indent="-342900">
              <a:buSzPct val="100000"/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Garamond" panose="02020404030301010803" pitchFamily="18" charset="0"/>
              </a:rPr>
              <a:t>“I yearn for you all with the affection of Christ Jesus.”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8F87C2DF-97EE-7991-E964-7CD743EE30D0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438C3163-7A23-D634-9956-E2D952A7A0B0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305661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733</TotalTime>
  <Words>1337</Words>
  <Application>Microsoft Office PowerPoint</Application>
  <PresentationFormat>Widescreen</PresentationFormat>
  <Paragraphs>131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0" baseType="lpstr">
      <vt:lpstr>Arial</vt:lpstr>
      <vt:lpstr>Calibri</vt:lpstr>
      <vt:lpstr>Courier New</vt:lpstr>
      <vt:lpstr>Garamond</vt:lpstr>
      <vt:lpstr>Trebuchet MS</vt:lpstr>
      <vt:lpstr>Wingdings 3</vt:lpstr>
      <vt:lpstr>Facet</vt:lpstr>
      <vt:lpstr>“Christlike Affection for the Church”</vt:lpstr>
      <vt:lpstr>PowerPoint Presentation</vt:lpstr>
      <vt:lpstr>The Big Idea:</vt:lpstr>
      <vt:lpstr>1. Affection Is Right, Not Optional (v. 7)</vt:lpstr>
      <vt:lpstr>1. Affection Is Right, Not Optional (v. 7)</vt:lpstr>
      <vt:lpstr>1. Affection Is Right, Not Optional (v. 7)</vt:lpstr>
      <vt:lpstr>1. Affection Is Right, Not Optional (v. 7)</vt:lpstr>
      <vt:lpstr> 1. Affection Is Right, Not Optional (v. 7)  Key line:</vt:lpstr>
      <vt:lpstr>2. The Affection of Christ Through a Human Heart (v. 8)</vt:lpstr>
      <vt:lpstr>2. The Affection of Christ Through a Human Heart (v. 8)</vt:lpstr>
      <vt:lpstr> 2. The Affection of Christ Through a Human Heart (v. 8)  What is Christ’s affection like?</vt:lpstr>
      <vt:lpstr> 2. The Affection of Christ Through a Human Heart (v. 8)  What is Christ’s affection like?</vt:lpstr>
      <vt:lpstr> 2. The Affection of Christ Through a Human Heart (v. 8)  What is Christ’s affection like?</vt:lpstr>
      <vt:lpstr> 2. The Affection of Christ Through a Human Heart (v. 8)  What is Christ’s affection like?</vt:lpstr>
      <vt:lpstr> 2. The Affection of Christ Through a Human Heart (v. 8)  What is Christ’s affection like?</vt:lpstr>
      <vt:lpstr> 2. The Affection of Christ Through a Human Heart (v. 8)  What is Christ’s affection like?</vt:lpstr>
      <vt:lpstr> 2. The Affection of Christ Through a Human Heart (v. 8)  What is Christ’s affection like?</vt:lpstr>
      <vt:lpstr> 2. The Affection of Christ Through a Human Heart (v. 8) Gospel portraits of Christ’s affection:</vt:lpstr>
      <vt:lpstr> 2. The Affection of Christ Through a Human Heart (v. 8) Gospel portraits of Christ’s affection:</vt:lpstr>
      <vt:lpstr> 2. The Affection of Christ Through a Human Heart (v. 8) Gospel portraits of Christ’s affection:</vt:lpstr>
      <vt:lpstr> 2. The Affection of Christ Through a Human Heart (v. 8) Gospel portraits of Christ’s affection:</vt:lpstr>
      <vt:lpstr> 2. The Affection of Christ Through a Human Heart (v. 8) Gospel portraits of Christ’s affection:</vt:lpstr>
      <vt:lpstr> 2. The Affection of Christ Through a Human Heart (v. 8) Gospel portraits of Christ’s affection:</vt:lpstr>
      <vt:lpstr> 2. The Affection of Christ Through a Human Heart (v. 8) Gospel portraits of Christ’s affection:</vt:lpstr>
      <vt:lpstr> 2. The Affection of Christ Through a Human Heart (v. 8) Gospel portraits of Christ’s affection:</vt:lpstr>
      <vt:lpstr> 2. The Affection of Christ Through a Human Heart (v. 8)  Key line:</vt:lpstr>
      <vt:lpstr>3. Where Do You Need Christ’s Affection Today?</vt:lpstr>
      <vt:lpstr>3. Where Do You Need Christ’s Affection Today?</vt:lpstr>
      <vt:lpstr>3. Where Do You Need Christ’s Affection Today?</vt:lpstr>
      <vt:lpstr>3. Where Do You Need Christ’s Affection Today?</vt:lpstr>
      <vt:lpstr>3. Where Do You Need Christ’s Affection Today?</vt:lpstr>
      <vt:lpstr>3. Where Do You Need Christ’s Affection Today?</vt:lpstr>
      <vt:lpstr> 3. Where Do You Need Christ’s Affection Today?  Prayer: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Alethea Stamps</dc:creator>
  <cp:lastModifiedBy>Alethea Stamps</cp:lastModifiedBy>
  <cp:revision>13</cp:revision>
  <dcterms:created xsi:type="dcterms:W3CDTF">2025-11-15T05:39:45Z</dcterms:created>
  <dcterms:modified xsi:type="dcterms:W3CDTF">2025-12-14T16:17:14Z</dcterms:modified>
</cp:coreProperties>
</file>