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1" r:id="rId1"/>
  </p:sldMasterIdLst>
  <p:notesMasterIdLst>
    <p:notesMasterId r:id="rId34"/>
  </p:notesMasterIdLst>
  <p:sldIdLst>
    <p:sldId id="256" r:id="rId2"/>
    <p:sldId id="272" r:id="rId3"/>
    <p:sldId id="321" r:id="rId4"/>
    <p:sldId id="328" r:id="rId5"/>
    <p:sldId id="329" r:id="rId6"/>
    <p:sldId id="330" r:id="rId7"/>
    <p:sldId id="327" r:id="rId8"/>
    <p:sldId id="331" r:id="rId9"/>
    <p:sldId id="332" r:id="rId10"/>
    <p:sldId id="333" r:id="rId11"/>
    <p:sldId id="336" r:id="rId12"/>
    <p:sldId id="334" r:id="rId13"/>
    <p:sldId id="335" r:id="rId14"/>
    <p:sldId id="337" r:id="rId15"/>
    <p:sldId id="338" r:id="rId16"/>
    <p:sldId id="339" r:id="rId17"/>
    <p:sldId id="340" r:id="rId18"/>
    <p:sldId id="342" r:id="rId19"/>
    <p:sldId id="343" r:id="rId20"/>
    <p:sldId id="344" r:id="rId21"/>
    <p:sldId id="341" r:id="rId22"/>
    <p:sldId id="345" r:id="rId23"/>
    <p:sldId id="346" r:id="rId24"/>
    <p:sldId id="347" r:id="rId25"/>
    <p:sldId id="348" r:id="rId26"/>
    <p:sldId id="349" r:id="rId27"/>
    <p:sldId id="350" r:id="rId28"/>
    <p:sldId id="351" r:id="rId29"/>
    <p:sldId id="352" r:id="rId30"/>
    <p:sldId id="297" r:id="rId31"/>
    <p:sldId id="353" r:id="rId32"/>
    <p:sldId id="354" r:id="rId3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3300"/>
    <a:srgbClr val="996633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15" autoAdjust="0"/>
    <p:restoredTop sz="94660"/>
  </p:normalViewPr>
  <p:slideViewPr>
    <p:cSldViewPr snapToGrid="0">
      <p:cViewPr varScale="1">
        <p:scale>
          <a:sx n="68" d="100"/>
          <a:sy n="68" d="100"/>
        </p:scale>
        <p:origin x="540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4EAD11-124D-4D29-8870-2DB990BF4A15}" type="datetimeFigureOut">
              <a:rPr lang="en-US" smtClean="0"/>
              <a:t>1/18/2026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4D109B-E9E6-4698-AECB-ABA1971BA8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7634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985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019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803938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2241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52777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6333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6186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713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551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695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09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359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669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125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848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407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1D2E8-540B-42C2-A16E-E8BFA397D045}" type="datetimeFigureOut">
              <a:rPr lang="en-US" smtClean="0"/>
              <a:t>1/18/2026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316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2" r:id="rId1"/>
    <p:sldLayoutId id="2147483943" r:id="rId2"/>
    <p:sldLayoutId id="2147483944" r:id="rId3"/>
    <p:sldLayoutId id="2147483945" r:id="rId4"/>
    <p:sldLayoutId id="2147483946" r:id="rId5"/>
    <p:sldLayoutId id="2147483947" r:id="rId6"/>
    <p:sldLayoutId id="2147483948" r:id="rId7"/>
    <p:sldLayoutId id="2147483949" r:id="rId8"/>
    <p:sldLayoutId id="2147483950" r:id="rId9"/>
    <p:sldLayoutId id="2147483951" r:id="rId10"/>
    <p:sldLayoutId id="2147483952" r:id="rId11"/>
    <p:sldLayoutId id="2147483953" r:id="rId12"/>
    <p:sldLayoutId id="2147483954" r:id="rId13"/>
    <p:sldLayoutId id="2147483955" r:id="rId14"/>
    <p:sldLayoutId id="2147483956" r:id="rId15"/>
    <p:sldLayoutId id="214748395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761E63-9FE2-1F75-4344-AEA3E02455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317" y="1480514"/>
            <a:ext cx="9521073" cy="2298949"/>
          </a:xfrm>
        </p:spPr>
        <p:txBody>
          <a:bodyPr>
            <a:noAutofit/>
          </a:bodyPr>
          <a:lstStyle/>
          <a:p>
            <a:pPr algn="ctr"/>
            <a:r>
              <a:rPr lang="en-US" sz="6500" b="1" dirty="0">
                <a:solidFill>
                  <a:schemeClr val="tx1"/>
                </a:solidFill>
                <a:latin typeface="Garamond" panose="02020404030301010803" pitchFamily="18" charset="0"/>
              </a:rPr>
              <a:t>“Joy That Death </a:t>
            </a:r>
            <a:br>
              <a:rPr lang="en-US" sz="6500" b="1" dirty="0">
                <a:solidFill>
                  <a:schemeClr val="tx1"/>
                </a:solidFill>
                <a:latin typeface="Garamond" panose="02020404030301010803" pitchFamily="18" charset="0"/>
              </a:rPr>
            </a:br>
            <a:r>
              <a:rPr lang="en-US" sz="6500" b="1" dirty="0">
                <a:solidFill>
                  <a:schemeClr val="tx1"/>
                </a:solidFill>
                <a:latin typeface="Garamond" panose="02020404030301010803" pitchFamily="18" charset="0"/>
              </a:rPr>
              <a:t>Cannot Steal”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FFA4F8-68F1-74D5-9E75-0A8C79D28C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362188" y="3975980"/>
            <a:ext cx="5745330" cy="1731435"/>
          </a:xfrm>
        </p:spPr>
        <p:txBody>
          <a:bodyPr/>
          <a:lstStyle/>
          <a:p>
            <a:pPr marL="0" indent="0" algn="ctr">
              <a:buNone/>
            </a:pPr>
            <a:r>
              <a:rPr lang="en-US" sz="4000" b="1" dirty="0">
                <a:solidFill>
                  <a:schemeClr val="tx1"/>
                </a:solidFill>
                <a:latin typeface="Garamond" panose="02020404030301010803" pitchFamily="18" charset="0"/>
              </a:rPr>
              <a:t>Philippians 1:18b-25</a:t>
            </a:r>
          </a:p>
          <a:p>
            <a:pPr marL="0" indent="0" algn="ctr">
              <a:buNone/>
            </a:pPr>
            <a:r>
              <a:rPr lang="en-US" sz="2000" dirty="0">
                <a:solidFill>
                  <a:schemeClr val="tx1"/>
                </a:solidFill>
                <a:latin typeface="Garamond" panose="02020404030301010803" pitchFamily="18" charset="0"/>
              </a:rPr>
              <a:t>Pew Bible, New Testament p. 1248</a:t>
            </a:r>
          </a:p>
        </p:txBody>
      </p:sp>
    </p:spTree>
    <p:extLst>
      <p:ext uri="{BB962C8B-B14F-4D97-AF65-F5344CB8AC3E}">
        <p14:creationId xmlns:p14="http://schemas.microsoft.com/office/powerpoint/2010/main" val="23492954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9AB2EF-BE62-1BF0-AF22-3C4397A74B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CC205E5-6CA1-4E08-3A3C-E4C91C4169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980" y="746323"/>
            <a:ext cx="8895341" cy="686552"/>
          </a:xfrm>
        </p:spPr>
        <p:txBody>
          <a:bodyPr>
            <a:noAutofit/>
          </a:bodyPr>
          <a:lstStyle/>
          <a:p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II.	Joy That Sees Death as Gain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B4647A0-0D9F-AD83-C09C-069C97F63F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80" y="1545997"/>
            <a:ext cx="8798986" cy="4854804"/>
          </a:xfrm>
        </p:spPr>
        <p:txBody>
          <a:bodyPr>
            <a:noAutofit/>
          </a:bodyPr>
          <a:lstStyle/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50B131BB-8ED1-DBC9-6A2E-1A77E3115D5C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413DA709-49B0-B87A-F32C-E4AF80F42DFF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93095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2B659F-4078-609C-A13A-2CEE44D7E4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B84A474-0ADD-3D76-DC58-FD3211E86E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980" y="746323"/>
            <a:ext cx="8895341" cy="686552"/>
          </a:xfrm>
        </p:spPr>
        <p:txBody>
          <a:bodyPr>
            <a:noAutofit/>
          </a:bodyPr>
          <a:lstStyle/>
          <a:p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II.	Joy That Sees Death as Gain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7F8A294-F8F7-6BD3-12C6-949CE21810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80" y="1545997"/>
            <a:ext cx="8798986" cy="4854804"/>
          </a:xfrm>
        </p:spPr>
        <p:txBody>
          <a:bodyPr>
            <a:noAutofit/>
          </a:bodyPr>
          <a:lstStyle/>
          <a:p>
            <a:pPr lvl="0">
              <a:buSzPct val="100000"/>
            </a:pPr>
            <a:r>
              <a:rPr lang="en-US" sz="3300" b="1" i="1" dirty="0">
                <a:solidFill>
                  <a:schemeClr val="tx1"/>
                </a:solidFill>
                <a:latin typeface="Garamond" panose="02020404030301010803" pitchFamily="18" charset="0"/>
              </a:rPr>
              <a:t>Verse: 	1:21</a:t>
            </a:r>
          </a:p>
          <a:p>
            <a:pPr lvl="0">
              <a:buSzPct val="100000"/>
            </a:pPr>
            <a:endParaRPr lang="en-US" sz="400" b="1" i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7294939E-535C-ABAF-7231-677AB5B46BF7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15D70D0C-FE6D-6F26-CF28-3B6C0C360293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46795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48FD6B-859B-A567-A75E-2F6040BB26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884948A-7F63-0D2D-79A0-EBD8A4D35B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980" y="746323"/>
            <a:ext cx="8895341" cy="686552"/>
          </a:xfrm>
        </p:spPr>
        <p:txBody>
          <a:bodyPr>
            <a:noAutofit/>
          </a:bodyPr>
          <a:lstStyle/>
          <a:p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II.	Joy That Sees Death as Gain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790DBCD-F451-4ABC-F847-9F26992C19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80" y="1545997"/>
            <a:ext cx="8798986" cy="4854804"/>
          </a:xfrm>
        </p:spPr>
        <p:txBody>
          <a:bodyPr>
            <a:noAutofit/>
          </a:bodyPr>
          <a:lstStyle/>
          <a:p>
            <a:pPr lvl="0">
              <a:buSzPct val="100000"/>
            </a:pPr>
            <a:r>
              <a:rPr lang="en-US" sz="3300" b="1" i="1" dirty="0">
                <a:solidFill>
                  <a:schemeClr val="tx1"/>
                </a:solidFill>
                <a:latin typeface="Garamond" panose="02020404030301010803" pitchFamily="18" charset="0"/>
              </a:rPr>
              <a:t>Verse: 	1:21</a:t>
            </a:r>
          </a:p>
          <a:p>
            <a:pPr lvl="0">
              <a:buSzPct val="100000"/>
            </a:pPr>
            <a:endParaRPr lang="en-US" sz="400" b="1" i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buSzPct val="100000"/>
            </a:pPr>
            <a:r>
              <a:rPr lang="en-US" sz="3300" b="1" dirty="0">
                <a:solidFill>
                  <a:schemeClr val="tx1"/>
                </a:solidFill>
                <a:latin typeface="Garamond" panose="02020404030301010803" pitchFamily="18" charset="0"/>
              </a:rPr>
              <a:t>A.	Death only threatens what we treasure most</a:t>
            </a: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A8D787DB-FC91-6669-DC49-AAF653BC0C32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E2FEECE4-901E-0F33-9BAA-8727C024AAC0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02078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0AD80A-3699-9C4C-0281-899C084D8F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AAB7EB5-1E32-D088-2387-FF3A9FE58E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980" y="746323"/>
            <a:ext cx="8895341" cy="686552"/>
          </a:xfrm>
        </p:spPr>
        <p:txBody>
          <a:bodyPr>
            <a:noAutofit/>
          </a:bodyPr>
          <a:lstStyle/>
          <a:p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II.	Joy That Sees Death as Gain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91A4A03-44E0-4496-A6D7-FBEBC18BB5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80" y="1545997"/>
            <a:ext cx="8798986" cy="4854804"/>
          </a:xfrm>
        </p:spPr>
        <p:txBody>
          <a:bodyPr>
            <a:noAutofit/>
          </a:bodyPr>
          <a:lstStyle/>
          <a:p>
            <a:pPr lvl="0">
              <a:buSzPct val="100000"/>
            </a:pPr>
            <a:r>
              <a:rPr lang="en-US" sz="3300" b="1" i="1" dirty="0">
                <a:solidFill>
                  <a:schemeClr val="tx1"/>
                </a:solidFill>
                <a:latin typeface="Garamond" panose="02020404030301010803" pitchFamily="18" charset="0"/>
              </a:rPr>
              <a:t>Verse: 	1:21</a:t>
            </a:r>
          </a:p>
          <a:p>
            <a:pPr lvl="0">
              <a:buSzPct val="100000"/>
            </a:pPr>
            <a:endParaRPr lang="en-US" sz="400" b="1" i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buSzPct val="100000"/>
            </a:pPr>
            <a:r>
              <a:rPr lang="en-US" sz="3300" b="1" dirty="0">
                <a:solidFill>
                  <a:schemeClr val="tx1"/>
                </a:solidFill>
                <a:latin typeface="Garamond" panose="02020404030301010803" pitchFamily="18" charset="0"/>
              </a:rPr>
              <a:t>A.	Death only threatens what we treasure most</a:t>
            </a:r>
          </a:p>
          <a:p>
            <a:pPr lvl="0">
              <a:buSzPct val="100000"/>
            </a:pPr>
            <a:r>
              <a:rPr lang="en-US" sz="3300" b="1" dirty="0">
                <a:solidFill>
                  <a:schemeClr val="tx1"/>
                </a:solidFill>
                <a:latin typeface="Garamond" panose="02020404030301010803" pitchFamily="18" charset="0"/>
              </a:rPr>
              <a:t>B.	Death gives more of Him, if Christ is our 	treasure</a:t>
            </a: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C1DF2E3D-3312-D38A-A4AE-4AD495FBE10F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29EA6097-0C21-3DE7-C683-361207FB5BD3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73796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AAD024-AF51-DCF7-582B-D302B68F2B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314D710-67DB-99E4-C05F-B737D3E7B6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980" y="746323"/>
            <a:ext cx="8895341" cy="686552"/>
          </a:xfrm>
        </p:spPr>
        <p:txBody>
          <a:bodyPr>
            <a:noAutofit/>
          </a:bodyPr>
          <a:lstStyle/>
          <a:p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III.	Joy That Stays for the Sake of Others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CB9DB87-7206-C9C5-AC6B-11262D43E5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80" y="1545997"/>
            <a:ext cx="8798986" cy="4854804"/>
          </a:xfrm>
        </p:spPr>
        <p:txBody>
          <a:bodyPr>
            <a:noAutofit/>
          </a:bodyPr>
          <a:lstStyle/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DB635933-9E1B-8D7C-FD06-623A10BD43C3}"/>
              </a:ext>
            </a:extLst>
          </p:cNvPr>
          <p:cNvSpPr txBox="1">
            <a:spLocks/>
          </p:cNvSpPr>
          <p:nvPr/>
        </p:nvSpPr>
        <p:spPr>
          <a:xfrm>
            <a:off x="1673866" y="3034936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80E61872-B987-258E-67C4-57D5F8658140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1043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48D260-FB54-55D1-76EE-C003E636A8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F2C55D-C0B8-0FDB-AD92-A8C2756D28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980" y="746323"/>
            <a:ext cx="8895341" cy="686552"/>
          </a:xfrm>
        </p:spPr>
        <p:txBody>
          <a:bodyPr>
            <a:noAutofit/>
          </a:bodyPr>
          <a:lstStyle/>
          <a:p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III.	Joy That Stays for the Sake of Others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4DD544-8B48-B877-1DD1-5BCE24E76E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80" y="1545997"/>
            <a:ext cx="8798986" cy="4854804"/>
          </a:xfrm>
        </p:spPr>
        <p:txBody>
          <a:bodyPr>
            <a:noAutofit/>
          </a:bodyPr>
          <a:lstStyle/>
          <a:p>
            <a:pPr lvl="0">
              <a:buSzPct val="100000"/>
            </a:pPr>
            <a:r>
              <a:rPr lang="en-US" sz="3300" b="1" i="1" dirty="0">
                <a:solidFill>
                  <a:schemeClr val="tx1"/>
                </a:solidFill>
                <a:latin typeface="Garamond" panose="02020404030301010803" pitchFamily="18" charset="0"/>
              </a:rPr>
              <a:t>Verses: 	1:22-24</a:t>
            </a:r>
          </a:p>
          <a:p>
            <a:pPr lvl="0">
              <a:buSzPct val="100000"/>
            </a:pPr>
            <a:endParaRPr lang="en-US" sz="400" b="1" i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BCFCFE2E-C6AA-BA95-FC98-B8477C4287ED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2D2C44ED-9E2F-D27E-D4C9-779E50D7E90E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34603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85F868-25A7-B9FE-958E-AA689134F7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B036963-4D4E-8686-F41E-76B45AA895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980" y="746323"/>
            <a:ext cx="8895341" cy="686552"/>
          </a:xfrm>
        </p:spPr>
        <p:txBody>
          <a:bodyPr>
            <a:noAutofit/>
          </a:bodyPr>
          <a:lstStyle/>
          <a:p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III.	Joy That Stays for the Sake of Others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5C2344-1263-B603-09FB-6ECDB36A5C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80" y="1545997"/>
            <a:ext cx="8798986" cy="4854804"/>
          </a:xfrm>
        </p:spPr>
        <p:txBody>
          <a:bodyPr>
            <a:noAutofit/>
          </a:bodyPr>
          <a:lstStyle/>
          <a:p>
            <a:pPr lvl="0">
              <a:buSzPct val="100000"/>
            </a:pPr>
            <a:r>
              <a:rPr lang="en-US" sz="3300" b="1" i="1" dirty="0">
                <a:solidFill>
                  <a:schemeClr val="tx1"/>
                </a:solidFill>
                <a:latin typeface="Garamond" panose="02020404030301010803" pitchFamily="18" charset="0"/>
              </a:rPr>
              <a:t>Verses: 	1:22-24</a:t>
            </a:r>
          </a:p>
          <a:p>
            <a:pPr lvl="0">
              <a:buSzPct val="100000"/>
            </a:pPr>
            <a:endParaRPr lang="en-US" sz="400" b="1" i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buSzPct val="100000"/>
            </a:pPr>
            <a:r>
              <a:rPr lang="en-US" sz="3300" b="1" dirty="0">
                <a:solidFill>
                  <a:schemeClr val="tx1"/>
                </a:solidFill>
                <a:latin typeface="Garamond" panose="02020404030301010803" pitchFamily="18" charset="0"/>
              </a:rPr>
              <a:t>A.	Holy Tension: Heaven is better but staying is 	love</a:t>
            </a: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40069EF6-EAFC-19CC-BA9E-ABD5599F87B2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BE3E0357-ADEB-8DB3-4B3B-032FB1B2F1D3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70178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45CF42-ADE3-1CA2-0CFC-B79F77BB70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82DE3C2-0288-25C7-CB17-838AE0EA5F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980" y="746323"/>
            <a:ext cx="8895341" cy="686552"/>
          </a:xfrm>
        </p:spPr>
        <p:txBody>
          <a:bodyPr>
            <a:noAutofit/>
          </a:bodyPr>
          <a:lstStyle/>
          <a:p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III.	Joy That Stays for the Sake of Others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94FB15-02A9-52C7-1D39-EC2751EFDE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80" y="1545997"/>
            <a:ext cx="8798986" cy="4854804"/>
          </a:xfrm>
        </p:spPr>
        <p:txBody>
          <a:bodyPr>
            <a:noAutofit/>
          </a:bodyPr>
          <a:lstStyle/>
          <a:p>
            <a:pPr lvl="0">
              <a:buSzPct val="100000"/>
            </a:pPr>
            <a:r>
              <a:rPr lang="en-US" sz="3300" b="1" i="1" dirty="0">
                <a:solidFill>
                  <a:schemeClr val="tx1"/>
                </a:solidFill>
                <a:latin typeface="Garamond" panose="02020404030301010803" pitchFamily="18" charset="0"/>
              </a:rPr>
              <a:t>Verses: 	1:22-24</a:t>
            </a:r>
          </a:p>
          <a:p>
            <a:pPr lvl="0">
              <a:buSzPct val="100000"/>
            </a:pPr>
            <a:endParaRPr lang="en-US" sz="400" b="1" i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buSzPct val="100000"/>
            </a:pPr>
            <a:r>
              <a:rPr lang="en-US" sz="3300" b="1" dirty="0">
                <a:solidFill>
                  <a:schemeClr val="tx1"/>
                </a:solidFill>
                <a:latin typeface="Garamond" panose="02020404030301010803" pitchFamily="18" charset="0"/>
              </a:rPr>
              <a:t>A.	Holy Tension: Heaven is better but staying is 	love</a:t>
            </a:r>
          </a:p>
          <a:p>
            <a:pPr lvl="0">
              <a:buSzPct val="100000"/>
            </a:pPr>
            <a:r>
              <a:rPr lang="en-US" sz="3300" b="1" dirty="0">
                <a:solidFill>
                  <a:schemeClr val="tx1"/>
                </a:solidFill>
                <a:latin typeface="Garamond" panose="02020404030301010803" pitchFamily="18" charset="0"/>
              </a:rPr>
              <a:t>B.	Paul remains for the church’s growth and joy</a:t>
            </a: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002B5743-0CC5-1BB0-7AF4-54848398DD7F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E0F725BF-0BA4-644B-16B1-A8C6D4F2916F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4350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B7D454-D37D-0857-3F1F-4E31D4153C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90162FE-7DB7-976E-2BC7-72A5AF4AAD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980" y="746323"/>
            <a:ext cx="8895341" cy="686552"/>
          </a:xfrm>
        </p:spPr>
        <p:txBody>
          <a:bodyPr>
            <a:noAutofit/>
          </a:bodyPr>
          <a:lstStyle/>
          <a:p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III.	Joy That Stays for the Sake of Others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EA7C926-D399-B493-F56F-C708AEDF56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80" y="1545997"/>
            <a:ext cx="8798986" cy="4854804"/>
          </a:xfrm>
        </p:spPr>
        <p:txBody>
          <a:bodyPr>
            <a:noAutofit/>
          </a:bodyPr>
          <a:lstStyle/>
          <a:p>
            <a:pPr lvl="0">
              <a:buSzPct val="100000"/>
            </a:pPr>
            <a:r>
              <a:rPr lang="en-US" sz="3300" b="1" i="1" dirty="0">
                <a:solidFill>
                  <a:schemeClr val="tx1"/>
                </a:solidFill>
                <a:latin typeface="Garamond" panose="02020404030301010803" pitchFamily="18" charset="0"/>
              </a:rPr>
              <a:t>Verses: 	1:22-24</a:t>
            </a:r>
          </a:p>
          <a:p>
            <a:pPr lvl="0">
              <a:buSzPct val="100000"/>
            </a:pPr>
            <a:endParaRPr lang="en-US" sz="400" b="1" i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buSzPct val="100000"/>
            </a:pPr>
            <a:r>
              <a:rPr lang="en-US" sz="3300" b="1" dirty="0">
                <a:solidFill>
                  <a:schemeClr val="tx1"/>
                </a:solidFill>
                <a:latin typeface="Garamond" panose="02020404030301010803" pitchFamily="18" charset="0"/>
              </a:rPr>
              <a:t>A.	Holy Tension: Heaven is better but staying is 	love</a:t>
            </a:r>
          </a:p>
          <a:p>
            <a:pPr lvl="0">
              <a:buSzPct val="100000"/>
            </a:pPr>
            <a:r>
              <a:rPr lang="en-US" sz="3300" b="1" dirty="0">
                <a:solidFill>
                  <a:schemeClr val="tx1"/>
                </a:solidFill>
                <a:latin typeface="Garamond" panose="02020404030301010803" pitchFamily="18" charset="0"/>
              </a:rPr>
              <a:t>B.	Paul remains for the church’s growth and joy</a:t>
            </a:r>
          </a:p>
          <a:p>
            <a:pPr lvl="0">
              <a:buSzPct val="100000"/>
            </a:pPr>
            <a:r>
              <a:rPr lang="en-US" sz="3300" b="1" dirty="0">
                <a:solidFill>
                  <a:schemeClr val="tx1"/>
                </a:solidFill>
                <a:latin typeface="Garamond" panose="02020404030301010803" pitchFamily="18" charset="0"/>
              </a:rPr>
              <a:t>C.	To live is Christ means:</a:t>
            </a: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F4A18D86-EDD9-5E4F-BFF1-31A0EB4168F5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D2122CBF-A272-28CD-1AE6-B7FAA21A1091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13954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D10693-A059-BAF2-3BCB-3455FB2108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3CC3210-CCC0-D49A-881D-9022083E1A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980" y="746323"/>
            <a:ext cx="8895341" cy="686552"/>
          </a:xfrm>
        </p:spPr>
        <p:txBody>
          <a:bodyPr>
            <a:noAutofit/>
          </a:bodyPr>
          <a:lstStyle/>
          <a:p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III.	Joy That Stays for the Sake of Others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70F3450-C55E-36CE-A4D7-49F80F4DF1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80" y="1545997"/>
            <a:ext cx="8798986" cy="4854804"/>
          </a:xfrm>
        </p:spPr>
        <p:txBody>
          <a:bodyPr>
            <a:noAutofit/>
          </a:bodyPr>
          <a:lstStyle/>
          <a:p>
            <a:pPr lvl="0">
              <a:buSzPct val="100000"/>
            </a:pPr>
            <a:r>
              <a:rPr lang="en-US" sz="3300" b="1" i="1" dirty="0">
                <a:solidFill>
                  <a:schemeClr val="tx1"/>
                </a:solidFill>
                <a:latin typeface="Garamond" panose="02020404030301010803" pitchFamily="18" charset="0"/>
              </a:rPr>
              <a:t>Verses: 	1:22-24</a:t>
            </a:r>
          </a:p>
          <a:p>
            <a:pPr lvl="0">
              <a:buSzPct val="100000"/>
            </a:pPr>
            <a:endParaRPr lang="en-US" sz="400" b="1" i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buSzPct val="100000"/>
            </a:pPr>
            <a:r>
              <a:rPr lang="en-US" sz="3300" b="1" dirty="0">
                <a:solidFill>
                  <a:schemeClr val="tx1"/>
                </a:solidFill>
                <a:latin typeface="Garamond" panose="02020404030301010803" pitchFamily="18" charset="0"/>
              </a:rPr>
              <a:t>A.	Holy Tension: Heaven is better but staying is 	love</a:t>
            </a:r>
          </a:p>
          <a:p>
            <a:pPr lvl="0">
              <a:buSzPct val="100000"/>
            </a:pPr>
            <a:r>
              <a:rPr lang="en-US" sz="3300" b="1" dirty="0">
                <a:solidFill>
                  <a:schemeClr val="tx1"/>
                </a:solidFill>
                <a:latin typeface="Garamond" panose="02020404030301010803" pitchFamily="18" charset="0"/>
              </a:rPr>
              <a:t>B.	Paul remains for the church’s growth and joy</a:t>
            </a:r>
          </a:p>
          <a:p>
            <a:pPr lvl="0">
              <a:buSzPct val="100000"/>
            </a:pPr>
            <a:r>
              <a:rPr lang="en-US" sz="3300" b="1" dirty="0">
                <a:solidFill>
                  <a:schemeClr val="tx1"/>
                </a:solidFill>
                <a:latin typeface="Garamond" panose="02020404030301010803" pitchFamily="18" charset="0"/>
              </a:rPr>
              <a:t>C.	To live is Christ means:</a:t>
            </a:r>
          </a:p>
          <a:p>
            <a:pPr lvl="0">
              <a:buSzPct val="100000"/>
            </a:pPr>
            <a:r>
              <a:rPr lang="en-US" sz="3300" b="1" dirty="0">
                <a:solidFill>
                  <a:schemeClr val="tx1"/>
                </a:solidFill>
                <a:latin typeface="Garamond" panose="02020404030301010803" pitchFamily="18" charset="0"/>
              </a:rPr>
              <a:t>	1.	Fruitful labor</a:t>
            </a: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24EDB699-C505-D0DA-5B08-F232CBC66BF7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6961DAFF-863F-F65A-F246-5B8DC2F7FDDD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34599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16DF73-347A-7179-65DF-DB725FE985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D919E08-A930-DC42-8243-247F7CE5E4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148" y="515251"/>
            <a:ext cx="9823066" cy="1531087"/>
          </a:xfrm>
        </p:spPr>
        <p:txBody>
          <a:bodyPr>
            <a:normAutofit/>
          </a:bodyPr>
          <a:lstStyle/>
          <a:p>
            <a:r>
              <a:rPr lang="en-US" sz="4500" b="1" cap="none" dirty="0">
                <a:solidFill>
                  <a:schemeClr val="tx1"/>
                </a:solidFill>
                <a:latin typeface="Garamond" panose="02020404030301010803" pitchFamily="18" charset="0"/>
              </a:rPr>
              <a:t>The Big </a:t>
            </a:r>
            <a:r>
              <a:rPr lang="en-US" sz="4500" b="1" dirty="0">
                <a:solidFill>
                  <a:schemeClr val="tx1"/>
                </a:solidFill>
                <a:latin typeface="Garamond" panose="02020404030301010803" pitchFamily="18" charset="0"/>
              </a:rPr>
              <a:t>Idea</a:t>
            </a:r>
            <a:r>
              <a:rPr lang="en-US" sz="4500" b="1" cap="none" dirty="0">
                <a:solidFill>
                  <a:schemeClr val="tx1"/>
                </a:solidFill>
                <a:latin typeface="Garamond" panose="02020404030301010803" pitchFamily="18" charset="0"/>
              </a:rPr>
              <a:t>:</a:t>
            </a:r>
            <a:endParaRPr lang="en-US" sz="45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72F95F2-CC4D-A4C3-5882-A5AC055C52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9148" y="2393879"/>
            <a:ext cx="10025434" cy="3004895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tx1"/>
                </a:solidFill>
                <a:latin typeface="Garamond" panose="02020404030301010803" pitchFamily="18" charset="0"/>
              </a:rPr>
              <a:t>True joy is found when Christ is our life so even death becomes gain.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3FEB4CE7-833C-055C-56D9-678D1FD9E486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AutoNum type="arabicPeriod"/>
            </a:pPr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2F31FD0D-E7E1-E44D-B1F3-E1CEAB694FA7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93696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9CD706-A708-EBDA-8B9A-F36409B04B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F0E7331-601A-EB24-FC5A-6C0746BD68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980" y="746323"/>
            <a:ext cx="8895341" cy="686552"/>
          </a:xfrm>
        </p:spPr>
        <p:txBody>
          <a:bodyPr>
            <a:noAutofit/>
          </a:bodyPr>
          <a:lstStyle/>
          <a:p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III.	Joy That Stays for the Sake of Others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9788ADF-908A-8C70-E464-C7D1C8A19A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80" y="1545997"/>
            <a:ext cx="8798986" cy="4854804"/>
          </a:xfrm>
        </p:spPr>
        <p:txBody>
          <a:bodyPr>
            <a:noAutofit/>
          </a:bodyPr>
          <a:lstStyle/>
          <a:p>
            <a:pPr lvl="0">
              <a:buSzPct val="100000"/>
            </a:pPr>
            <a:r>
              <a:rPr lang="en-US" sz="3300" b="1" i="1" dirty="0">
                <a:solidFill>
                  <a:schemeClr val="tx1"/>
                </a:solidFill>
                <a:latin typeface="Garamond" panose="02020404030301010803" pitchFamily="18" charset="0"/>
              </a:rPr>
              <a:t>Verses: 	1:22-24</a:t>
            </a:r>
          </a:p>
          <a:p>
            <a:pPr lvl="0">
              <a:buSzPct val="100000"/>
            </a:pPr>
            <a:endParaRPr lang="en-US" sz="400" b="1" i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buSzPct val="100000"/>
            </a:pPr>
            <a:r>
              <a:rPr lang="en-US" sz="3300" b="1" dirty="0">
                <a:solidFill>
                  <a:schemeClr val="tx1"/>
                </a:solidFill>
                <a:latin typeface="Garamond" panose="02020404030301010803" pitchFamily="18" charset="0"/>
              </a:rPr>
              <a:t>A.	Holy Tension: Heaven is better but staying is 	love</a:t>
            </a:r>
          </a:p>
          <a:p>
            <a:pPr lvl="0">
              <a:buSzPct val="100000"/>
            </a:pPr>
            <a:r>
              <a:rPr lang="en-US" sz="3300" b="1" dirty="0">
                <a:solidFill>
                  <a:schemeClr val="tx1"/>
                </a:solidFill>
                <a:latin typeface="Garamond" panose="02020404030301010803" pitchFamily="18" charset="0"/>
              </a:rPr>
              <a:t>B.	Paul remains for the church’s growth and joy</a:t>
            </a:r>
          </a:p>
          <a:p>
            <a:pPr lvl="0">
              <a:buSzPct val="100000"/>
            </a:pPr>
            <a:r>
              <a:rPr lang="en-US" sz="3300" b="1" dirty="0">
                <a:solidFill>
                  <a:schemeClr val="tx1"/>
                </a:solidFill>
                <a:latin typeface="Garamond" panose="02020404030301010803" pitchFamily="18" charset="0"/>
              </a:rPr>
              <a:t>C.	To live is Christ means:</a:t>
            </a:r>
          </a:p>
          <a:p>
            <a:pPr lvl="0">
              <a:buSzPct val="100000"/>
            </a:pPr>
            <a:r>
              <a:rPr lang="en-US" sz="3300" b="1" dirty="0">
                <a:solidFill>
                  <a:schemeClr val="tx1"/>
                </a:solidFill>
                <a:latin typeface="Garamond" panose="02020404030301010803" pitchFamily="18" charset="0"/>
              </a:rPr>
              <a:t>	1.	Fruitful labor</a:t>
            </a:r>
          </a:p>
          <a:p>
            <a:pPr lvl="0">
              <a:buSzPct val="100000"/>
            </a:pPr>
            <a:r>
              <a:rPr lang="en-US" sz="3300" b="1">
                <a:solidFill>
                  <a:schemeClr val="tx1"/>
                </a:solidFill>
                <a:latin typeface="Garamond" panose="02020404030301010803" pitchFamily="18" charset="0"/>
              </a:rPr>
              <a:t>	2</a:t>
            </a:r>
            <a:r>
              <a:rPr lang="en-US" sz="3300" b="1" dirty="0">
                <a:solidFill>
                  <a:schemeClr val="tx1"/>
                </a:solidFill>
                <a:latin typeface="Garamond" panose="02020404030301010803" pitchFamily="18" charset="0"/>
              </a:rPr>
              <a:t>.	Helping others love Christ more</a:t>
            </a: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2B43F682-5168-B2A3-F8FD-96F7CF37D81E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E6DAF76B-2AE8-9007-D182-20D7C56D5118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122081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8005D2-5151-82F5-BFC6-B95E75AB90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A323526-D28B-0B74-5AE3-10585A9FC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980" y="746323"/>
            <a:ext cx="8895341" cy="686552"/>
          </a:xfrm>
        </p:spPr>
        <p:txBody>
          <a:bodyPr>
            <a:noAutofit/>
          </a:bodyPr>
          <a:lstStyle/>
          <a:p>
            <a:r>
              <a:rPr lang="en-US" sz="3500" b="1" dirty="0">
                <a:solidFill>
                  <a:schemeClr val="tx1"/>
                </a:solidFill>
                <a:latin typeface="Garamond" panose="02020404030301010803" pitchFamily="18" charset="0"/>
              </a:rPr>
              <a:t>IV.	The Sentence That Changes Everything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7DDF91C-7D04-EBC9-8370-5A8688F121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80" y="1545997"/>
            <a:ext cx="8798986" cy="4854804"/>
          </a:xfrm>
        </p:spPr>
        <p:txBody>
          <a:bodyPr>
            <a:noAutofit/>
          </a:bodyPr>
          <a:lstStyle/>
          <a:p>
            <a:pPr lvl="0">
              <a:buSzPct val="100000"/>
            </a:pPr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C6BEDA71-CC53-1CBE-59C2-06FB935404F5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13CD7DDC-8D31-9D42-E8CF-31B918BC5043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12456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D2CC39-2085-D81F-841F-F9265C6429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AA180C7-14CA-5F1A-C286-EF259D5622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980" y="746323"/>
            <a:ext cx="8895341" cy="686552"/>
          </a:xfrm>
        </p:spPr>
        <p:txBody>
          <a:bodyPr>
            <a:noAutofit/>
          </a:bodyPr>
          <a:lstStyle/>
          <a:p>
            <a:r>
              <a:rPr lang="en-US" sz="3500" b="1" dirty="0">
                <a:solidFill>
                  <a:schemeClr val="tx1"/>
                </a:solidFill>
                <a:latin typeface="Garamond" panose="02020404030301010803" pitchFamily="18" charset="0"/>
              </a:rPr>
              <a:t>IV.	The Sentence That Changes Everything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85D5FCB-DB07-EBBF-4F30-FA01FE2AED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80" y="1545997"/>
            <a:ext cx="8798986" cy="4854804"/>
          </a:xfrm>
        </p:spPr>
        <p:txBody>
          <a:bodyPr>
            <a:noAutofit/>
          </a:bodyPr>
          <a:lstStyle/>
          <a:p>
            <a:pPr lvl="0">
              <a:buSzPct val="100000"/>
            </a:pPr>
            <a:r>
              <a:rPr lang="en-US" sz="3000" b="1" i="1" dirty="0">
                <a:solidFill>
                  <a:schemeClr val="tx1"/>
                </a:solidFill>
                <a:latin typeface="Garamond" panose="02020404030301010803" pitchFamily="18" charset="0"/>
              </a:rPr>
              <a:t>Verse: 	1:21</a:t>
            </a:r>
          </a:p>
          <a:p>
            <a:pPr lvl="0">
              <a:buSzPct val="100000"/>
            </a:pPr>
            <a:endParaRPr lang="en-US" sz="400" b="1" i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buSzPct val="100000"/>
            </a:pPr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718D2412-5F7B-8FE7-7E99-7A2445D5CCAE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586A75D2-8273-8462-8D6C-99B77B2A06FF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955467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B2E77A-9806-D096-86BF-0566CA53C7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7A4A299-AC36-B85C-7502-1F0FEF3AA8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980" y="746323"/>
            <a:ext cx="8895341" cy="686552"/>
          </a:xfrm>
        </p:spPr>
        <p:txBody>
          <a:bodyPr>
            <a:noAutofit/>
          </a:bodyPr>
          <a:lstStyle/>
          <a:p>
            <a:r>
              <a:rPr lang="en-US" sz="3500" b="1" dirty="0">
                <a:solidFill>
                  <a:schemeClr val="tx1"/>
                </a:solidFill>
                <a:latin typeface="Garamond" panose="02020404030301010803" pitchFamily="18" charset="0"/>
              </a:rPr>
              <a:t>IV.	The Sentence That Changes Everything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C853B0D-0ECC-734C-70DA-1FFF3E7A7D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80" y="1545997"/>
            <a:ext cx="8798986" cy="4854804"/>
          </a:xfrm>
        </p:spPr>
        <p:txBody>
          <a:bodyPr>
            <a:noAutofit/>
          </a:bodyPr>
          <a:lstStyle/>
          <a:p>
            <a:pPr lvl="0">
              <a:buSzPct val="100000"/>
            </a:pPr>
            <a:r>
              <a:rPr lang="en-US" sz="3000" b="1" i="1" dirty="0">
                <a:solidFill>
                  <a:schemeClr val="tx1"/>
                </a:solidFill>
                <a:latin typeface="Garamond" panose="02020404030301010803" pitchFamily="18" charset="0"/>
              </a:rPr>
              <a:t>Verse: 	1:21</a:t>
            </a:r>
          </a:p>
          <a:p>
            <a:pPr lvl="0">
              <a:buSzPct val="100000"/>
            </a:pPr>
            <a:endParaRPr lang="en-US" sz="400" b="1" i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buSzPct val="100000"/>
            </a:pPr>
            <a:r>
              <a:rPr lang="en-US" sz="3000" b="1" dirty="0">
                <a:solidFill>
                  <a:schemeClr val="tx1"/>
                </a:solidFill>
                <a:latin typeface="Garamond" panose="02020404030301010803" pitchFamily="18" charset="0"/>
              </a:rPr>
              <a:t>A.	To live is Christ</a:t>
            </a:r>
          </a:p>
          <a:p>
            <a:pPr lvl="0">
              <a:buSzPct val="100000"/>
            </a:pPr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1B95791A-886C-3070-CDDA-2A09DF445B20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BB6690B3-9E9B-D00C-FD1A-30DEB7E2700F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527922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0B12C1-BAB7-B801-DF97-65A7080A0D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77D587D-9047-D100-C51B-1E8F90FC92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980" y="746323"/>
            <a:ext cx="8895341" cy="686552"/>
          </a:xfrm>
        </p:spPr>
        <p:txBody>
          <a:bodyPr>
            <a:noAutofit/>
          </a:bodyPr>
          <a:lstStyle/>
          <a:p>
            <a:r>
              <a:rPr lang="en-US" sz="3500" b="1" dirty="0">
                <a:solidFill>
                  <a:schemeClr val="tx1"/>
                </a:solidFill>
                <a:latin typeface="Garamond" panose="02020404030301010803" pitchFamily="18" charset="0"/>
              </a:rPr>
              <a:t>IV.	The Sentence That Changes Everything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59EA08A-A2C9-CD58-0CBD-8561E2CE2D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80" y="1545997"/>
            <a:ext cx="8798986" cy="4854804"/>
          </a:xfrm>
        </p:spPr>
        <p:txBody>
          <a:bodyPr>
            <a:noAutofit/>
          </a:bodyPr>
          <a:lstStyle/>
          <a:p>
            <a:pPr lvl="0">
              <a:buSzPct val="100000"/>
            </a:pPr>
            <a:r>
              <a:rPr lang="en-US" sz="3000" b="1" i="1" dirty="0">
                <a:solidFill>
                  <a:schemeClr val="tx1"/>
                </a:solidFill>
                <a:latin typeface="Garamond" panose="02020404030301010803" pitchFamily="18" charset="0"/>
              </a:rPr>
              <a:t>Verse: 	1:21</a:t>
            </a:r>
          </a:p>
          <a:p>
            <a:pPr lvl="0">
              <a:buSzPct val="100000"/>
            </a:pPr>
            <a:endParaRPr lang="en-US" sz="400" b="1" i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buSzPct val="100000"/>
            </a:pPr>
            <a:r>
              <a:rPr lang="en-US" sz="3000" b="1" dirty="0">
                <a:solidFill>
                  <a:schemeClr val="tx1"/>
                </a:solidFill>
                <a:latin typeface="Garamond" panose="02020404030301010803" pitchFamily="18" charset="0"/>
              </a:rPr>
              <a:t>A.	To live is Christ</a:t>
            </a:r>
          </a:p>
          <a:p>
            <a:pPr lvl="0">
              <a:buSzPct val="100000"/>
            </a:pPr>
            <a:r>
              <a:rPr lang="en-US" sz="3000" b="1" dirty="0">
                <a:solidFill>
                  <a:schemeClr val="tx1"/>
                </a:solidFill>
                <a:latin typeface="Garamond" panose="02020404030301010803" pitchFamily="18" charset="0"/>
              </a:rPr>
              <a:t>	1.	Not Christ plus something</a:t>
            </a:r>
          </a:p>
          <a:p>
            <a:pPr lvl="0">
              <a:buSzPct val="100000"/>
            </a:pPr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CF839EE6-974E-EBE9-9D32-74633409320F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96E2C8B7-E52C-DA1C-8726-27D1B2ABCE3B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259469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E89676-9633-AA20-85DD-08839CCCAA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7BB9E5F-4F54-3F12-A462-567E0EB525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980" y="746323"/>
            <a:ext cx="8895341" cy="686552"/>
          </a:xfrm>
        </p:spPr>
        <p:txBody>
          <a:bodyPr>
            <a:noAutofit/>
          </a:bodyPr>
          <a:lstStyle/>
          <a:p>
            <a:r>
              <a:rPr lang="en-US" sz="3500" b="1" dirty="0">
                <a:solidFill>
                  <a:schemeClr val="tx1"/>
                </a:solidFill>
                <a:latin typeface="Garamond" panose="02020404030301010803" pitchFamily="18" charset="0"/>
              </a:rPr>
              <a:t>IV.	The Sentence That Changes Everything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DCB27C-CEBD-84B3-6194-FA97E8BF4A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80" y="1545997"/>
            <a:ext cx="8798986" cy="4854804"/>
          </a:xfrm>
        </p:spPr>
        <p:txBody>
          <a:bodyPr>
            <a:noAutofit/>
          </a:bodyPr>
          <a:lstStyle/>
          <a:p>
            <a:pPr lvl="0">
              <a:buSzPct val="100000"/>
            </a:pPr>
            <a:r>
              <a:rPr lang="en-US" sz="3000" b="1" i="1" dirty="0">
                <a:solidFill>
                  <a:schemeClr val="tx1"/>
                </a:solidFill>
                <a:latin typeface="Garamond" panose="02020404030301010803" pitchFamily="18" charset="0"/>
              </a:rPr>
              <a:t>Verse: 	1:21</a:t>
            </a:r>
          </a:p>
          <a:p>
            <a:pPr lvl="0">
              <a:buSzPct val="100000"/>
            </a:pPr>
            <a:endParaRPr lang="en-US" sz="400" b="1" i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buSzPct val="100000"/>
            </a:pPr>
            <a:r>
              <a:rPr lang="en-US" sz="3000" b="1" dirty="0">
                <a:solidFill>
                  <a:schemeClr val="tx1"/>
                </a:solidFill>
                <a:latin typeface="Garamond" panose="02020404030301010803" pitchFamily="18" charset="0"/>
              </a:rPr>
              <a:t>A.	To live is Christ</a:t>
            </a:r>
          </a:p>
          <a:p>
            <a:pPr lvl="0">
              <a:buSzPct val="100000"/>
            </a:pPr>
            <a:r>
              <a:rPr lang="en-US" sz="3000" b="1" dirty="0">
                <a:solidFill>
                  <a:schemeClr val="tx1"/>
                </a:solidFill>
                <a:latin typeface="Garamond" panose="02020404030301010803" pitchFamily="18" charset="0"/>
              </a:rPr>
              <a:t>	1.	Not Christ plus something</a:t>
            </a:r>
          </a:p>
          <a:p>
            <a:pPr lvl="0">
              <a:buSzPct val="100000"/>
            </a:pPr>
            <a:r>
              <a:rPr lang="en-US" sz="3000" b="1" dirty="0">
                <a:solidFill>
                  <a:schemeClr val="tx1"/>
                </a:solidFill>
                <a:latin typeface="Garamond" panose="02020404030301010803" pitchFamily="18" charset="0"/>
              </a:rPr>
              <a:t>	2.	Christ is the center and meaning of life</a:t>
            </a:r>
          </a:p>
          <a:p>
            <a:pPr lvl="0">
              <a:buSzPct val="100000"/>
            </a:pPr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2D60B0A1-CCB4-7F07-BAD2-B01F80B59F1E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4672CC1D-7C46-3787-D1F1-17E708033727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160598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5B4E5A-C3D1-5160-7802-815CE7F79C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7CDBA6C-8589-BFFB-1A08-34FA039DD3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980" y="746323"/>
            <a:ext cx="8895341" cy="686552"/>
          </a:xfrm>
        </p:spPr>
        <p:txBody>
          <a:bodyPr>
            <a:noAutofit/>
          </a:bodyPr>
          <a:lstStyle/>
          <a:p>
            <a:r>
              <a:rPr lang="en-US" sz="3500" b="1" dirty="0">
                <a:solidFill>
                  <a:schemeClr val="tx1"/>
                </a:solidFill>
                <a:latin typeface="Garamond" panose="02020404030301010803" pitchFamily="18" charset="0"/>
              </a:rPr>
              <a:t>IV.	The Sentence That Changes Everything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8687CDC-1B01-39CF-1438-9069ACA67B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80" y="1545997"/>
            <a:ext cx="8798986" cy="4854804"/>
          </a:xfrm>
        </p:spPr>
        <p:txBody>
          <a:bodyPr>
            <a:noAutofit/>
          </a:bodyPr>
          <a:lstStyle/>
          <a:p>
            <a:pPr lvl="0">
              <a:buSzPct val="100000"/>
            </a:pPr>
            <a:r>
              <a:rPr lang="en-US" sz="3000" b="1" i="1" dirty="0">
                <a:solidFill>
                  <a:schemeClr val="tx1"/>
                </a:solidFill>
                <a:latin typeface="Garamond" panose="02020404030301010803" pitchFamily="18" charset="0"/>
              </a:rPr>
              <a:t>Verse: 	1:21</a:t>
            </a:r>
          </a:p>
          <a:p>
            <a:pPr lvl="0">
              <a:buSzPct val="100000"/>
            </a:pPr>
            <a:endParaRPr lang="en-US" sz="400" b="1" i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buSzPct val="100000"/>
            </a:pPr>
            <a:r>
              <a:rPr lang="en-US" sz="3000" b="1" dirty="0">
                <a:solidFill>
                  <a:schemeClr val="tx1"/>
                </a:solidFill>
                <a:latin typeface="Garamond" panose="02020404030301010803" pitchFamily="18" charset="0"/>
              </a:rPr>
              <a:t>A.	To live is Christ</a:t>
            </a:r>
          </a:p>
          <a:p>
            <a:pPr lvl="0">
              <a:buSzPct val="100000"/>
            </a:pPr>
            <a:r>
              <a:rPr lang="en-US" sz="3000" b="1" dirty="0">
                <a:solidFill>
                  <a:schemeClr val="tx1"/>
                </a:solidFill>
                <a:latin typeface="Garamond" panose="02020404030301010803" pitchFamily="18" charset="0"/>
              </a:rPr>
              <a:t>	1.	Not Christ plus something</a:t>
            </a:r>
          </a:p>
          <a:p>
            <a:pPr lvl="0">
              <a:buSzPct val="100000"/>
            </a:pPr>
            <a:r>
              <a:rPr lang="en-US" sz="3000" b="1" dirty="0">
                <a:solidFill>
                  <a:schemeClr val="tx1"/>
                </a:solidFill>
                <a:latin typeface="Garamond" panose="02020404030301010803" pitchFamily="18" charset="0"/>
              </a:rPr>
              <a:t>	2.	Christ is the center and meaning of life</a:t>
            </a:r>
          </a:p>
          <a:p>
            <a:pPr lvl="0">
              <a:buSzPct val="100000"/>
            </a:pPr>
            <a:r>
              <a:rPr lang="en-US" sz="3000" b="1" dirty="0">
                <a:solidFill>
                  <a:schemeClr val="tx1"/>
                </a:solidFill>
                <a:latin typeface="Garamond" panose="02020404030301010803" pitchFamily="18" charset="0"/>
              </a:rPr>
              <a:t>B.	To die is gain</a:t>
            </a:r>
          </a:p>
          <a:p>
            <a:pPr lvl="0">
              <a:buSzPct val="100000"/>
            </a:pPr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2B1A37BC-06BC-3B2C-88B0-ECAA6A295214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2C64E47C-B90D-AD68-AFD3-04AE948D52BE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760627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21CDD3-9AEC-F017-A33C-22719A220D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15F5128-DE12-DDD8-60E3-E90F50CB4C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980" y="746323"/>
            <a:ext cx="8895341" cy="686552"/>
          </a:xfrm>
        </p:spPr>
        <p:txBody>
          <a:bodyPr>
            <a:noAutofit/>
          </a:bodyPr>
          <a:lstStyle/>
          <a:p>
            <a:r>
              <a:rPr lang="en-US" sz="3500" b="1" dirty="0">
                <a:solidFill>
                  <a:schemeClr val="tx1"/>
                </a:solidFill>
                <a:latin typeface="Garamond" panose="02020404030301010803" pitchFamily="18" charset="0"/>
              </a:rPr>
              <a:t>IV.	The Sentence That Changes Everything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F2FB8CC-EA5D-8160-C670-4EA10B092B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80" y="1545997"/>
            <a:ext cx="8798986" cy="4854804"/>
          </a:xfrm>
        </p:spPr>
        <p:txBody>
          <a:bodyPr>
            <a:noAutofit/>
          </a:bodyPr>
          <a:lstStyle/>
          <a:p>
            <a:pPr lvl="0">
              <a:buSzPct val="100000"/>
            </a:pPr>
            <a:r>
              <a:rPr lang="en-US" sz="3000" b="1" i="1" dirty="0">
                <a:solidFill>
                  <a:schemeClr val="tx1"/>
                </a:solidFill>
                <a:latin typeface="Garamond" panose="02020404030301010803" pitchFamily="18" charset="0"/>
              </a:rPr>
              <a:t>Verse: 	1:21</a:t>
            </a:r>
          </a:p>
          <a:p>
            <a:pPr lvl="0">
              <a:buSzPct val="100000"/>
            </a:pPr>
            <a:endParaRPr lang="en-US" sz="400" b="1" i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buSzPct val="100000"/>
            </a:pPr>
            <a:r>
              <a:rPr lang="en-US" sz="3000" b="1" dirty="0">
                <a:solidFill>
                  <a:schemeClr val="tx1"/>
                </a:solidFill>
                <a:latin typeface="Garamond" panose="02020404030301010803" pitchFamily="18" charset="0"/>
              </a:rPr>
              <a:t>A.	To live is Christ</a:t>
            </a:r>
          </a:p>
          <a:p>
            <a:pPr lvl="0">
              <a:buSzPct val="100000"/>
            </a:pPr>
            <a:r>
              <a:rPr lang="en-US" sz="3000" b="1" dirty="0">
                <a:solidFill>
                  <a:schemeClr val="tx1"/>
                </a:solidFill>
                <a:latin typeface="Garamond" panose="02020404030301010803" pitchFamily="18" charset="0"/>
              </a:rPr>
              <a:t>	1.	Not Christ plus something</a:t>
            </a:r>
          </a:p>
          <a:p>
            <a:pPr lvl="0">
              <a:buSzPct val="100000"/>
            </a:pPr>
            <a:r>
              <a:rPr lang="en-US" sz="3000" b="1" dirty="0">
                <a:solidFill>
                  <a:schemeClr val="tx1"/>
                </a:solidFill>
                <a:latin typeface="Garamond" panose="02020404030301010803" pitchFamily="18" charset="0"/>
              </a:rPr>
              <a:t>	2.	Christ is the center and meaning of life</a:t>
            </a:r>
          </a:p>
          <a:p>
            <a:pPr lvl="0">
              <a:buSzPct val="100000"/>
            </a:pPr>
            <a:r>
              <a:rPr lang="en-US" sz="3000" b="1" dirty="0">
                <a:solidFill>
                  <a:schemeClr val="tx1"/>
                </a:solidFill>
                <a:latin typeface="Garamond" panose="02020404030301010803" pitchFamily="18" charset="0"/>
              </a:rPr>
              <a:t>B.	To die is gain</a:t>
            </a:r>
          </a:p>
          <a:p>
            <a:pPr lvl="0">
              <a:buSzPct val="100000"/>
            </a:pPr>
            <a:r>
              <a:rPr lang="en-US" sz="3000" b="1" dirty="0">
                <a:solidFill>
                  <a:schemeClr val="tx1"/>
                </a:solidFill>
                <a:latin typeface="Garamond" panose="02020404030301010803" pitchFamily="18" charset="0"/>
              </a:rPr>
              <a:t>	1.	Death gives what life cannot:</a:t>
            </a:r>
          </a:p>
          <a:p>
            <a:pPr lvl="0">
              <a:buSzPct val="100000"/>
            </a:pPr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A0218FDA-130C-617F-6C8D-E8B6B97DC29B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4A6F3C8A-5923-6D17-00E8-E04EE14487CE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683911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30C5F5-5866-66CF-98B1-D2F53635C5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80E4499-5523-92C4-6E82-1018E40614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980" y="746323"/>
            <a:ext cx="8895341" cy="686552"/>
          </a:xfrm>
        </p:spPr>
        <p:txBody>
          <a:bodyPr>
            <a:noAutofit/>
          </a:bodyPr>
          <a:lstStyle/>
          <a:p>
            <a:r>
              <a:rPr lang="en-US" sz="3500" b="1" dirty="0">
                <a:solidFill>
                  <a:schemeClr val="tx1"/>
                </a:solidFill>
                <a:latin typeface="Garamond" panose="02020404030301010803" pitchFamily="18" charset="0"/>
              </a:rPr>
              <a:t>IV.	The Sentence That Changes Everything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A9DCD64-6803-5C4A-7C8D-E87036FB43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80" y="1545997"/>
            <a:ext cx="8798986" cy="4854804"/>
          </a:xfrm>
        </p:spPr>
        <p:txBody>
          <a:bodyPr>
            <a:noAutofit/>
          </a:bodyPr>
          <a:lstStyle/>
          <a:p>
            <a:pPr lvl="0">
              <a:buSzPct val="100000"/>
            </a:pPr>
            <a:r>
              <a:rPr lang="en-US" sz="3000" b="1" i="1" dirty="0">
                <a:solidFill>
                  <a:schemeClr val="tx1"/>
                </a:solidFill>
                <a:latin typeface="Garamond" panose="02020404030301010803" pitchFamily="18" charset="0"/>
              </a:rPr>
              <a:t>Verse: 	1:21</a:t>
            </a:r>
          </a:p>
          <a:p>
            <a:pPr lvl="0">
              <a:buSzPct val="100000"/>
            </a:pPr>
            <a:endParaRPr lang="en-US" sz="400" b="1" i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buSzPct val="100000"/>
            </a:pPr>
            <a:r>
              <a:rPr lang="en-US" sz="3000" b="1" dirty="0">
                <a:solidFill>
                  <a:schemeClr val="tx1"/>
                </a:solidFill>
                <a:latin typeface="Garamond" panose="02020404030301010803" pitchFamily="18" charset="0"/>
              </a:rPr>
              <a:t>A.	To live is Christ</a:t>
            </a:r>
          </a:p>
          <a:p>
            <a:pPr lvl="0">
              <a:buSzPct val="100000"/>
            </a:pPr>
            <a:r>
              <a:rPr lang="en-US" sz="3000" b="1" dirty="0">
                <a:solidFill>
                  <a:schemeClr val="tx1"/>
                </a:solidFill>
                <a:latin typeface="Garamond" panose="02020404030301010803" pitchFamily="18" charset="0"/>
              </a:rPr>
              <a:t>	1.	Not Christ plus something</a:t>
            </a:r>
          </a:p>
          <a:p>
            <a:pPr lvl="0">
              <a:buSzPct val="100000"/>
            </a:pPr>
            <a:r>
              <a:rPr lang="en-US" sz="3000" b="1" dirty="0">
                <a:solidFill>
                  <a:schemeClr val="tx1"/>
                </a:solidFill>
                <a:latin typeface="Garamond" panose="02020404030301010803" pitchFamily="18" charset="0"/>
              </a:rPr>
              <a:t>	2.	Christ is the center and meaning of life</a:t>
            </a:r>
          </a:p>
          <a:p>
            <a:pPr lvl="0">
              <a:buSzPct val="100000"/>
            </a:pPr>
            <a:r>
              <a:rPr lang="en-US" sz="3000" b="1" dirty="0">
                <a:solidFill>
                  <a:schemeClr val="tx1"/>
                </a:solidFill>
                <a:latin typeface="Garamond" panose="02020404030301010803" pitchFamily="18" charset="0"/>
              </a:rPr>
              <a:t>B.	To die is gain</a:t>
            </a:r>
          </a:p>
          <a:p>
            <a:pPr lvl="0">
              <a:buSzPct val="100000"/>
            </a:pPr>
            <a:r>
              <a:rPr lang="en-US" sz="3000" b="1" dirty="0">
                <a:solidFill>
                  <a:schemeClr val="tx1"/>
                </a:solidFill>
                <a:latin typeface="Garamond" panose="02020404030301010803" pitchFamily="18" charset="0"/>
              </a:rPr>
              <a:t>	1.	Death gives what life cannot:</a:t>
            </a:r>
          </a:p>
          <a:p>
            <a:pPr lvl="0">
              <a:buSzPct val="100000"/>
            </a:pPr>
            <a:r>
              <a:rPr lang="en-US" sz="3000" b="1" dirty="0">
                <a:solidFill>
                  <a:schemeClr val="tx1"/>
                </a:solidFill>
                <a:latin typeface="Garamond" panose="02020404030301010803" pitchFamily="18" charset="0"/>
              </a:rPr>
              <a:t>		a.	Full sight of Christ</a:t>
            </a:r>
          </a:p>
          <a:p>
            <a:pPr lvl="0">
              <a:buSzPct val="100000"/>
            </a:pPr>
            <a:r>
              <a:rPr lang="en-US" sz="3000" b="1" dirty="0">
                <a:solidFill>
                  <a:schemeClr val="tx1"/>
                </a:solidFill>
                <a:latin typeface="Garamond" panose="02020404030301010803" pitchFamily="18" charset="0"/>
              </a:rPr>
              <a:t>	</a:t>
            </a:r>
          </a:p>
          <a:p>
            <a:pPr lvl="0">
              <a:buSzPct val="100000"/>
            </a:pPr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8CCB0D58-5206-58E4-FF6E-D49A20613D1E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7AE4CE67-9017-D8A4-E943-F22F1AAF92FA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921159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17B489-5C1E-8061-92EF-72C7C4B40A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59045A4-D00A-C2B9-78DD-4CF01FF21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980" y="746323"/>
            <a:ext cx="8895341" cy="686552"/>
          </a:xfrm>
        </p:spPr>
        <p:txBody>
          <a:bodyPr>
            <a:noAutofit/>
          </a:bodyPr>
          <a:lstStyle/>
          <a:p>
            <a:r>
              <a:rPr lang="en-US" sz="3500" b="1" dirty="0">
                <a:solidFill>
                  <a:schemeClr val="tx1"/>
                </a:solidFill>
                <a:latin typeface="Garamond" panose="02020404030301010803" pitchFamily="18" charset="0"/>
              </a:rPr>
              <a:t>IV.	The Sentence That Changes Everything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DF62D1-5D9C-38F8-7D59-1DED6478CE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80" y="1545997"/>
            <a:ext cx="8798986" cy="4854804"/>
          </a:xfrm>
        </p:spPr>
        <p:txBody>
          <a:bodyPr>
            <a:noAutofit/>
          </a:bodyPr>
          <a:lstStyle/>
          <a:p>
            <a:pPr lvl="0">
              <a:buSzPct val="100000"/>
            </a:pPr>
            <a:r>
              <a:rPr lang="en-US" sz="3000" b="1" i="1" dirty="0">
                <a:solidFill>
                  <a:schemeClr val="tx1"/>
                </a:solidFill>
                <a:latin typeface="Garamond" panose="02020404030301010803" pitchFamily="18" charset="0"/>
              </a:rPr>
              <a:t>Verse: 	1:21</a:t>
            </a:r>
          </a:p>
          <a:p>
            <a:pPr lvl="0">
              <a:buSzPct val="100000"/>
            </a:pPr>
            <a:endParaRPr lang="en-US" sz="400" b="1" i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buSzPct val="100000"/>
            </a:pPr>
            <a:r>
              <a:rPr lang="en-US" sz="3000" b="1" dirty="0">
                <a:solidFill>
                  <a:schemeClr val="tx1"/>
                </a:solidFill>
                <a:latin typeface="Garamond" panose="02020404030301010803" pitchFamily="18" charset="0"/>
              </a:rPr>
              <a:t>A.	To live is Christ</a:t>
            </a:r>
          </a:p>
          <a:p>
            <a:pPr lvl="0">
              <a:buSzPct val="100000"/>
            </a:pPr>
            <a:r>
              <a:rPr lang="en-US" sz="3000" b="1" dirty="0">
                <a:solidFill>
                  <a:schemeClr val="tx1"/>
                </a:solidFill>
                <a:latin typeface="Garamond" panose="02020404030301010803" pitchFamily="18" charset="0"/>
              </a:rPr>
              <a:t>	1.	Not Christ plus something</a:t>
            </a:r>
          </a:p>
          <a:p>
            <a:pPr lvl="0">
              <a:buSzPct val="100000"/>
            </a:pPr>
            <a:r>
              <a:rPr lang="en-US" sz="3000" b="1" dirty="0">
                <a:solidFill>
                  <a:schemeClr val="tx1"/>
                </a:solidFill>
                <a:latin typeface="Garamond" panose="02020404030301010803" pitchFamily="18" charset="0"/>
              </a:rPr>
              <a:t>	2.	Christ is the center and meaning of life</a:t>
            </a:r>
          </a:p>
          <a:p>
            <a:pPr lvl="0">
              <a:buSzPct val="100000"/>
            </a:pPr>
            <a:r>
              <a:rPr lang="en-US" sz="3000" b="1" dirty="0">
                <a:solidFill>
                  <a:schemeClr val="tx1"/>
                </a:solidFill>
                <a:latin typeface="Garamond" panose="02020404030301010803" pitchFamily="18" charset="0"/>
              </a:rPr>
              <a:t>B.	To die is gain</a:t>
            </a:r>
          </a:p>
          <a:p>
            <a:pPr lvl="0">
              <a:buSzPct val="100000"/>
            </a:pPr>
            <a:r>
              <a:rPr lang="en-US" sz="3000" b="1" dirty="0">
                <a:solidFill>
                  <a:schemeClr val="tx1"/>
                </a:solidFill>
                <a:latin typeface="Garamond" panose="02020404030301010803" pitchFamily="18" charset="0"/>
              </a:rPr>
              <a:t>	1.	Death gives what life cannot:</a:t>
            </a:r>
          </a:p>
          <a:p>
            <a:pPr lvl="0">
              <a:buSzPct val="100000"/>
            </a:pPr>
            <a:r>
              <a:rPr lang="en-US" sz="3000" b="1" dirty="0">
                <a:solidFill>
                  <a:schemeClr val="tx1"/>
                </a:solidFill>
                <a:latin typeface="Garamond" panose="02020404030301010803" pitchFamily="18" charset="0"/>
              </a:rPr>
              <a:t>		a.	Full sight of Christ</a:t>
            </a:r>
          </a:p>
          <a:p>
            <a:pPr lvl="0">
              <a:buSzPct val="100000"/>
            </a:pPr>
            <a:r>
              <a:rPr lang="en-US" sz="3000" b="1" dirty="0">
                <a:solidFill>
                  <a:schemeClr val="tx1"/>
                </a:solidFill>
                <a:latin typeface="Garamond" panose="02020404030301010803" pitchFamily="18" charset="0"/>
              </a:rPr>
              <a:t>		b.	No sin, sorrow, or separation</a:t>
            </a:r>
          </a:p>
          <a:p>
            <a:pPr lvl="0">
              <a:buSzPct val="100000"/>
            </a:pPr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6C638787-02D0-B27C-FC84-6F3D0A967448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A4EB63F0-660F-BD49-891C-C486CC774DF8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59823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8CF342-943A-31C2-56FB-7082346F43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CFDCCD8-0379-D263-8962-9F85E7ED68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980" y="746323"/>
            <a:ext cx="8895341" cy="686552"/>
          </a:xfrm>
        </p:spPr>
        <p:txBody>
          <a:bodyPr>
            <a:noAutofit/>
          </a:bodyPr>
          <a:lstStyle/>
          <a:p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I.	Joy Rooted in Christ, Not Circumstances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B0F8CD-7CBF-4D23-82A7-4B7AE64E22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80" y="1545997"/>
            <a:ext cx="8798986" cy="4854804"/>
          </a:xfrm>
        </p:spPr>
        <p:txBody>
          <a:bodyPr>
            <a:noAutofit/>
          </a:bodyPr>
          <a:lstStyle/>
          <a:p>
            <a:pPr lvl="0">
              <a:buSzPct val="100000"/>
            </a:pPr>
            <a:r>
              <a:rPr lang="en-US" sz="3300" b="1" i="1" dirty="0">
                <a:solidFill>
                  <a:schemeClr val="tx1"/>
                </a:solidFill>
                <a:latin typeface="Garamond" panose="02020404030301010803" pitchFamily="18" charset="0"/>
              </a:rPr>
              <a:t>Verses: 	1:18b-20</a:t>
            </a: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282C5DD9-3F38-5AD0-038F-C6381DB8A6EC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838DEFA3-50CB-0F93-12F9-321324F30EC5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971077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EA4074-EA7E-8332-288E-295678EB5F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7BBEEF9-4303-C35F-DD2C-38C56BD05D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578" y="126965"/>
            <a:ext cx="10125636" cy="1752956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  <a:t>Heart Check: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4C3EDE0-8251-78A6-58CE-977FAEA3D4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6322" y="2110508"/>
            <a:ext cx="10830943" cy="4231758"/>
          </a:xfrm>
        </p:spPr>
        <p:txBody>
          <a:bodyPr>
            <a:noAutofit/>
          </a:bodyPr>
          <a:lstStyle/>
          <a:p>
            <a:pPr marL="914400" lvl="1" indent="-457200"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tx1"/>
                </a:solidFill>
                <a:latin typeface="Garamond" panose="02020404030301010803" pitchFamily="18" charset="0"/>
              </a:rPr>
              <a:t>“For to me, to live is ______, and to die is ______.”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399F9995-71BE-C059-5052-BD5E01715F6C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00E8E1DA-CED0-1BD9-1B3C-5C3A07BAE7B9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306522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3DCE19-3775-E337-51A1-EE996DEE5A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FB2C8C8-768E-E8C4-3A80-ABF66ED3C6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578" y="126965"/>
            <a:ext cx="10125636" cy="1752956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  <a:t>Heart Check: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2FD9B16-BD6B-19E8-58DE-85660577FD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6322" y="2110508"/>
            <a:ext cx="10830943" cy="4231758"/>
          </a:xfrm>
        </p:spPr>
        <p:txBody>
          <a:bodyPr>
            <a:noAutofit/>
          </a:bodyPr>
          <a:lstStyle/>
          <a:p>
            <a:pPr marL="914400" lvl="1" indent="-457200"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tx1"/>
                </a:solidFill>
                <a:latin typeface="Garamond" panose="02020404030301010803" pitchFamily="18" charset="0"/>
              </a:rPr>
              <a:t>“For to me, to live is ______, and to die is ______.”</a:t>
            </a:r>
          </a:p>
          <a:p>
            <a:pPr marL="914400" lvl="1" indent="-457200"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tx1"/>
                </a:solidFill>
                <a:latin typeface="Garamond" panose="02020404030301010803" pitchFamily="18" charset="0"/>
              </a:rPr>
              <a:t>Only Christ makes the second line “gain.”</a:t>
            </a:r>
          </a:p>
          <a:p>
            <a:pPr lvl="0">
              <a:buSzPct val="100000"/>
            </a:pPr>
            <a:endParaRPr lang="en-US" sz="35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F36469E6-E860-CA2E-2E2F-2F322958E8B7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4F438DD7-9B40-6B62-A8EF-367669912784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192242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765A0E-FAC5-0EDF-6753-DCC0CAB443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23FE668-852C-6A30-13EC-5E0F6242C5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578" y="126965"/>
            <a:ext cx="10125636" cy="1752956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  <a:t>Conclusion: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E3D9C8C-DBB5-5318-528F-248706A114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6322" y="2110508"/>
            <a:ext cx="10830943" cy="4231758"/>
          </a:xfrm>
        </p:spPr>
        <p:txBody>
          <a:bodyPr>
            <a:noAutofit/>
          </a:bodyPr>
          <a:lstStyle/>
          <a:p>
            <a:pPr marL="914400" lvl="1" indent="-457200"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3300" b="1" dirty="0">
                <a:solidFill>
                  <a:schemeClr val="tx1"/>
                </a:solidFill>
                <a:latin typeface="Garamond" panose="02020404030301010803" pitchFamily="18" charset="0"/>
              </a:rPr>
              <a:t>Christ-centered life = fearless death</a:t>
            </a:r>
          </a:p>
          <a:p>
            <a:pPr marL="914400" lvl="1" indent="-457200"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3300" b="1" dirty="0">
                <a:solidFill>
                  <a:schemeClr val="tx1"/>
                </a:solidFill>
                <a:latin typeface="Garamond" panose="02020404030301010803" pitchFamily="18" charset="0"/>
              </a:rPr>
              <a:t>Christ-centered death = greatest gain</a:t>
            </a:r>
          </a:p>
          <a:p>
            <a:pPr marL="914400" lvl="1" indent="-457200"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3300" b="1" dirty="0">
                <a:solidFill>
                  <a:schemeClr val="tx1"/>
                </a:solidFill>
                <a:latin typeface="Garamond" panose="02020404030301010803" pitchFamily="18" charset="0"/>
              </a:rPr>
              <a:t>Not a verse to admire—it’s a life to become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9525FDE4-6B62-F9B5-B73B-84D1EB6A090E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B7E36422-1689-0E81-24DF-0A2E114077DD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42689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EB1C06-79F8-0962-E5CC-9909C0FD08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52D51AA-9509-ACBD-0C4C-8B02FB2D40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980" y="746323"/>
            <a:ext cx="8895341" cy="686552"/>
          </a:xfrm>
        </p:spPr>
        <p:txBody>
          <a:bodyPr>
            <a:noAutofit/>
          </a:bodyPr>
          <a:lstStyle/>
          <a:p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I.	Joy Rooted in Christ, Not Circumstances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2E452C7-B66A-A8B9-5DFA-B284E5D3F9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80" y="1545997"/>
            <a:ext cx="8798986" cy="4854804"/>
          </a:xfrm>
        </p:spPr>
        <p:txBody>
          <a:bodyPr>
            <a:noAutofit/>
          </a:bodyPr>
          <a:lstStyle/>
          <a:p>
            <a:pPr lvl="0">
              <a:buSzPct val="100000"/>
            </a:pPr>
            <a:r>
              <a:rPr lang="en-US" sz="3300" b="1" i="1" dirty="0">
                <a:solidFill>
                  <a:schemeClr val="tx1"/>
                </a:solidFill>
                <a:latin typeface="Garamond" panose="02020404030301010803" pitchFamily="18" charset="0"/>
              </a:rPr>
              <a:t>Verses: 	1:18b-20</a:t>
            </a:r>
          </a:p>
          <a:p>
            <a:pPr lvl="0">
              <a:buSzPct val="100000"/>
            </a:pPr>
            <a:endParaRPr lang="en-US" sz="400" b="1" i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buSzPct val="100000"/>
            </a:pPr>
            <a:r>
              <a:rPr lang="en-US" sz="3300" b="1" dirty="0">
                <a:solidFill>
                  <a:schemeClr val="tx1"/>
                </a:solidFill>
                <a:latin typeface="Garamond" panose="02020404030301010803" pitchFamily="18" charset="0"/>
              </a:rPr>
              <a:t>A.	Paul’s joy is not based on his situation</a:t>
            </a: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21B33CCE-CA4B-741C-0ECB-49FA8697ED03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12A6D27B-500B-1778-E762-7CBE905B2BDA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73620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71AD2D-1EBA-1292-D34D-5087E5A0A3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5FA5AAF-4051-8A9F-4E71-33239B4B7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980" y="746323"/>
            <a:ext cx="8895341" cy="686552"/>
          </a:xfrm>
        </p:spPr>
        <p:txBody>
          <a:bodyPr>
            <a:noAutofit/>
          </a:bodyPr>
          <a:lstStyle/>
          <a:p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I.	Joy Rooted in Christ, Not Circumstances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D8AD8D7-C113-2285-F590-5762D87F5F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80" y="1545997"/>
            <a:ext cx="8798986" cy="4854804"/>
          </a:xfrm>
        </p:spPr>
        <p:txBody>
          <a:bodyPr>
            <a:noAutofit/>
          </a:bodyPr>
          <a:lstStyle/>
          <a:p>
            <a:pPr lvl="0">
              <a:buSzPct val="100000"/>
            </a:pPr>
            <a:r>
              <a:rPr lang="en-US" sz="3300" b="1" i="1" dirty="0">
                <a:solidFill>
                  <a:schemeClr val="tx1"/>
                </a:solidFill>
                <a:latin typeface="Garamond" panose="02020404030301010803" pitchFamily="18" charset="0"/>
              </a:rPr>
              <a:t>Verses: 	1:18b-20</a:t>
            </a:r>
          </a:p>
          <a:p>
            <a:pPr lvl="0">
              <a:buSzPct val="100000"/>
            </a:pPr>
            <a:endParaRPr lang="en-US" sz="400" b="1" i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buSzPct val="100000"/>
            </a:pPr>
            <a:r>
              <a:rPr lang="en-US" sz="3300" b="1" dirty="0">
                <a:solidFill>
                  <a:schemeClr val="tx1"/>
                </a:solidFill>
                <a:latin typeface="Garamond" panose="02020404030301010803" pitchFamily="18" charset="0"/>
              </a:rPr>
              <a:t>A.	Paul’s joy is not based on his situation</a:t>
            </a:r>
          </a:p>
          <a:p>
            <a:pPr lvl="0">
              <a:buSzPct val="100000"/>
            </a:pPr>
            <a:r>
              <a:rPr lang="en-US" sz="3300" b="1" dirty="0">
                <a:solidFill>
                  <a:schemeClr val="tx1"/>
                </a:solidFill>
                <a:latin typeface="Garamond" panose="02020404030301010803" pitchFamily="18" charset="0"/>
              </a:rPr>
              <a:t>B.	God uses three means to sustain his joy</a:t>
            </a:r>
          </a:p>
          <a:p>
            <a:pPr lvl="0">
              <a:buSzPct val="100000"/>
            </a:pPr>
            <a:r>
              <a:rPr lang="en-US" sz="3300" b="1" dirty="0">
                <a:solidFill>
                  <a:schemeClr val="tx1"/>
                </a:solidFill>
                <a:latin typeface="Garamond" panose="02020404030301010803" pitchFamily="18" charset="0"/>
              </a:rPr>
              <a:t>	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F272CE4A-5D47-26DD-BAC9-F8EB4F96DADF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B0B271A2-C7C6-9E43-EA25-70E368AFEAF0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12690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B2B51B-FFA6-EFBB-8B64-34C2B00A9A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33498F2-36A9-1FD9-1313-09DF18E2B0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980" y="746323"/>
            <a:ext cx="8895341" cy="686552"/>
          </a:xfrm>
        </p:spPr>
        <p:txBody>
          <a:bodyPr>
            <a:noAutofit/>
          </a:bodyPr>
          <a:lstStyle/>
          <a:p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I.	Joy Rooted in Christ, Not Circumstances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BF5617-ED85-58D8-B59F-742CFFAD33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80" y="1545997"/>
            <a:ext cx="8798986" cy="4854804"/>
          </a:xfrm>
        </p:spPr>
        <p:txBody>
          <a:bodyPr>
            <a:noAutofit/>
          </a:bodyPr>
          <a:lstStyle/>
          <a:p>
            <a:pPr lvl="0">
              <a:buSzPct val="100000"/>
            </a:pPr>
            <a:r>
              <a:rPr lang="en-US" sz="3300" b="1" i="1" dirty="0">
                <a:solidFill>
                  <a:schemeClr val="tx1"/>
                </a:solidFill>
                <a:latin typeface="Garamond" panose="02020404030301010803" pitchFamily="18" charset="0"/>
              </a:rPr>
              <a:t>Verses: 	1:18b-20</a:t>
            </a:r>
          </a:p>
          <a:p>
            <a:pPr lvl="0">
              <a:buSzPct val="100000"/>
            </a:pPr>
            <a:endParaRPr lang="en-US" sz="400" b="1" i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buSzPct val="100000"/>
            </a:pPr>
            <a:r>
              <a:rPr lang="en-US" sz="3300" b="1" dirty="0">
                <a:solidFill>
                  <a:schemeClr val="tx1"/>
                </a:solidFill>
                <a:latin typeface="Garamond" panose="02020404030301010803" pitchFamily="18" charset="0"/>
              </a:rPr>
              <a:t>A.	Paul’s joy is not based on his situation</a:t>
            </a:r>
          </a:p>
          <a:p>
            <a:pPr lvl="0">
              <a:buSzPct val="100000"/>
            </a:pPr>
            <a:r>
              <a:rPr lang="en-US" sz="3300" b="1" dirty="0">
                <a:solidFill>
                  <a:schemeClr val="tx1"/>
                </a:solidFill>
                <a:latin typeface="Garamond" panose="02020404030301010803" pitchFamily="18" charset="0"/>
              </a:rPr>
              <a:t>B.	God uses three means to sustain his joy</a:t>
            </a:r>
          </a:p>
          <a:p>
            <a:pPr lvl="0">
              <a:buSzPct val="100000"/>
            </a:pPr>
            <a:r>
              <a:rPr lang="en-US" sz="3300" b="1" dirty="0">
                <a:solidFill>
                  <a:schemeClr val="tx1"/>
                </a:solidFill>
                <a:latin typeface="Garamond" panose="02020404030301010803" pitchFamily="18" charset="0"/>
              </a:rPr>
              <a:t>	1.	The prayers of the saints</a:t>
            </a: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D6D53AAC-0E91-C789-734E-D40C66DEC107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58B125C7-773F-4C00-18FC-7ED63EFDFCA7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10339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EAB9B7-CB98-06D3-8C01-73C802A2BF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18DA8CA-781B-931C-D9BC-FA05606C1A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980" y="746323"/>
            <a:ext cx="8895341" cy="686552"/>
          </a:xfrm>
        </p:spPr>
        <p:txBody>
          <a:bodyPr>
            <a:noAutofit/>
          </a:bodyPr>
          <a:lstStyle/>
          <a:p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I.	Joy Rooted in Christ, Not Circumstances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7DE623-4093-A9B0-F0C7-D44E6FE3AD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80" y="1545997"/>
            <a:ext cx="8798986" cy="4854804"/>
          </a:xfrm>
        </p:spPr>
        <p:txBody>
          <a:bodyPr>
            <a:noAutofit/>
          </a:bodyPr>
          <a:lstStyle/>
          <a:p>
            <a:pPr lvl="0">
              <a:buSzPct val="100000"/>
            </a:pPr>
            <a:r>
              <a:rPr lang="en-US" sz="3300" b="1" i="1" dirty="0">
                <a:solidFill>
                  <a:schemeClr val="tx1"/>
                </a:solidFill>
                <a:latin typeface="Garamond" panose="02020404030301010803" pitchFamily="18" charset="0"/>
              </a:rPr>
              <a:t>Verses: 	1:18b-20</a:t>
            </a:r>
          </a:p>
          <a:p>
            <a:pPr lvl="0">
              <a:buSzPct val="100000"/>
            </a:pPr>
            <a:endParaRPr lang="en-US" sz="400" b="1" i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buSzPct val="100000"/>
            </a:pPr>
            <a:r>
              <a:rPr lang="en-US" sz="3300" b="1" dirty="0">
                <a:solidFill>
                  <a:schemeClr val="tx1"/>
                </a:solidFill>
                <a:latin typeface="Garamond" panose="02020404030301010803" pitchFamily="18" charset="0"/>
              </a:rPr>
              <a:t>A.	Paul’s joy is not based on his situation</a:t>
            </a:r>
          </a:p>
          <a:p>
            <a:pPr lvl="0">
              <a:buSzPct val="100000"/>
            </a:pPr>
            <a:r>
              <a:rPr lang="en-US" sz="3300" b="1" dirty="0">
                <a:solidFill>
                  <a:schemeClr val="tx1"/>
                </a:solidFill>
                <a:latin typeface="Garamond" panose="02020404030301010803" pitchFamily="18" charset="0"/>
              </a:rPr>
              <a:t>B.	God uses three means to sustain his joy</a:t>
            </a:r>
          </a:p>
          <a:p>
            <a:pPr lvl="0">
              <a:buSzPct val="100000"/>
            </a:pPr>
            <a:r>
              <a:rPr lang="en-US" sz="3300" b="1" dirty="0">
                <a:solidFill>
                  <a:schemeClr val="tx1"/>
                </a:solidFill>
                <a:latin typeface="Garamond" panose="02020404030301010803" pitchFamily="18" charset="0"/>
              </a:rPr>
              <a:t>	1.	The prayers of the saints</a:t>
            </a:r>
          </a:p>
          <a:p>
            <a:pPr lvl="0">
              <a:buSzPct val="100000"/>
            </a:pPr>
            <a:r>
              <a:rPr lang="en-US" sz="3300" b="1" dirty="0">
                <a:solidFill>
                  <a:schemeClr val="tx1"/>
                </a:solidFill>
                <a:latin typeface="Garamond" panose="02020404030301010803" pitchFamily="18" charset="0"/>
              </a:rPr>
              <a:t>	2.	The help of the Spirit</a:t>
            </a: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12331A12-0DED-7B1A-DF6E-A4C280C1AA47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A200BD06-B4F8-5143-6296-E65B3DD3128B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3162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BF6774-2BB5-A45B-E6AA-9D35B2FB4A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5EB939F-E3D6-8E74-8CA6-B944920905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980" y="746323"/>
            <a:ext cx="8895341" cy="686552"/>
          </a:xfrm>
        </p:spPr>
        <p:txBody>
          <a:bodyPr>
            <a:noAutofit/>
          </a:bodyPr>
          <a:lstStyle/>
          <a:p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I.	Joy Rooted in Christ, Not Circumstances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B1F84C6-AA5C-839A-F18A-ED07AE03E2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80" y="1545997"/>
            <a:ext cx="8798986" cy="4854804"/>
          </a:xfrm>
        </p:spPr>
        <p:txBody>
          <a:bodyPr>
            <a:noAutofit/>
          </a:bodyPr>
          <a:lstStyle/>
          <a:p>
            <a:pPr lvl="0">
              <a:buSzPct val="100000"/>
            </a:pPr>
            <a:r>
              <a:rPr lang="en-US" sz="3300" b="1" i="1" dirty="0">
                <a:solidFill>
                  <a:schemeClr val="tx1"/>
                </a:solidFill>
                <a:latin typeface="Garamond" panose="02020404030301010803" pitchFamily="18" charset="0"/>
              </a:rPr>
              <a:t>Verses: 	1:18b-20</a:t>
            </a:r>
          </a:p>
          <a:p>
            <a:pPr lvl="0">
              <a:buSzPct val="100000"/>
            </a:pPr>
            <a:endParaRPr lang="en-US" sz="400" b="1" i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buSzPct val="100000"/>
            </a:pPr>
            <a:r>
              <a:rPr lang="en-US" sz="3300" b="1" dirty="0">
                <a:solidFill>
                  <a:schemeClr val="tx1"/>
                </a:solidFill>
                <a:latin typeface="Garamond" panose="02020404030301010803" pitchFamily="18" charset="0"/>
              </a:rPr>
              <a:t>A.	Paul’s joy is not based on his situation</a:t>
            </a:r>
          </a:p>
          <a:p>
            <a:pPr lvl="0">
              <a:buSzPct val="100000"/>
            </a:pPr>
            <a:r>
              <a:rPr lang="en-US" sz="3300" b="1" dirty="0">
                <a:solidFill>
                  <a:schemeClr val="tx1"/>
                </a:solidFill>
                <a:latin typeface="Garamond" panose="02020404030301010803" pitchFamily="18" charset="0"/>
              </a:rPr>
              <a:t>B.	God uses three means to sustain his joy</a:t>
            </a:r>
          </a:p>
          <a:p>
            <a:pPr lvl="0">
              <a:buSzPct val="100000"/>
            </a:pPr>
            <a:r>
              <a:rPr lang="en-US" sz="3300" b="1" dirty="0">
                <a:solidFill>
                  <a:schemeClr val="tx1"/>
                </a:solidFill>
                <a:latin typeface="Garamond" panose="02020404030301010803" pitchFamily="18" charset="0"/>
              </a:rPr>
              <a:t>	1.	The prayers of the saints</a:t>
            </a:r>
          </a:p>
          <a:p>
            <a:pPr lvl="0">
              <a:buSzPct val="100000"/>
            </a:pPr>
            <a:r>
              <a:rPr lang="en-US" sz="3300" b="1" dirty="0">
                <a:solidFill>
                  <a:schemeClr val="tx1"/>
                </a:solidFill>
                <a:latin typeface="Garamond" panose="02020404030301010803" pitchFamily="18" charset="0"/>
              </a:rPr>
              <a:t>	2.	The help of the Spirit</a:t>
            </a:r>
          </a:p>
          <a:p>
            <a:pPr lvl="0">
              <a:buSzPct val="100000"/>
            </a:pPr>
            <a:r>
              <a:rPr lang="en-US" sz="3300" b="1" dirty="0">
                <a:solidFill>
                  <a:schemeClr val="tx1"/>
                </a:solidFill>
                <a:latin typeface="Garamond" panose="02020404030301010803" pitchFamily="18" charset="0"/>
              </a:rPr>
              <a:t>	3.	A single aim: Christ honored in his body </a:t>
            </a: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C5A23727-749D-8E05-413A-D6A01110D993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52998606-C906-D4F1-422D-4C63A688A7AE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72227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80E108-5329-443F-003C-8996806470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9B93D73-329B-F961-B90F-AFD6C84D38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980" y="746323"/>
            <a:ext cx="8895341" cy="686552"/>
          </a:xfrm>
        </p:spPr>
        <p:txBody>
          <a:bodyPr>
            <a:noAutofit/>
          </a:bodyPr>
          <a:lstStyle/>
          <a:p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I.	Joy Rooted in Christ, Not Circumstances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4BCC7E7-C0B8-E79E-69AB-0B292A7E18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80" y="1545997"/>
            <a:ext cx="8798986" cy="4854804"/>
          </a:xfrm>
        </p:spPr>
        <p:txBody>
          <a:bodyPr>
            <a:noAutofit/>
          </a:bodyPr>
          <a:lstStyle/>
          <a:p>
            <a:pPr lvl="0">
              <a:buSzPct val="100000"/>
            </a:pPr>
            <a:r>
              <a:rPr lang="en-US" sz="3300" b="1" i="1" dirty="0">
                <a:solidFill>
                  <a:schemeClr val="tx1"/>
                </a:solidFill>
                <a:latin typeface="Garamond" panose="02020404030301010803" pitchFamily="18" charset="0"/>
              </a:rPr>
              <a:t>Verses: 	1:18b-20</a:t>
            </a:r>
          </a:p>
          <a:p>
            <a:pPr lvl="0">
              <a:buSzPct val="100000"/>
            </a:pPr>
            <a:endParaRPr lang="en-US" sz="400" b="1" i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buSzPct val="100000"/>
            </a:pPr>
            <a:r>
              <a:rPr lang="en-US" sz="3300" b="1" dirty="0">
                <a:solidFill>
                  <a:schemeClr val="tx1"/>
                </a:solidFill>
                <a:latin typeface="Garamond" panose="02020404030301010803" pitchFamily="18" charset="0"/>
              </a:rPr>
              <a:t>A.	Paul’s joy is not based on his situation</a:t>
            </a:r>
          </a:p>
          <a:p>
            <a:pPr lvl="0">
              <a:buSzPct val="100000"/>
            </a:pPr>
            <a:r>
              <a:rPr lang="en-US" sz="3300" b="1" dirty="0">
                <a:solidFill>
                  <a:schemeClr val="tx1"/>
                </a:solidFill>
                <a:latin typeface="Garamond" panose="02020404030301010803" pitchFamily="18" charset="0"/>
              </a:rPr>
              <a:t>B.	God uses three means to sustain his joy</a:t>
            </a:r>
          </a:p>
          <a:p>
            <a:pPr lvl="0">
              <a:buSzPct val="100000"/>
            </a:pPr>
            <a:r>
              <a:rPr lang="en-US" sz="3300" b="1" dirty="0">
                <a:solidFill>
                  <a:schemeClr val="tx1"/>
                </a:solidFill>
                <a:latin typeface="Garamond" panose="02020404030301010803" pitchFamily="18" charset="0"/>
              </a:rPr>
              <a:t>	1.	The prayers of the saints</a:t>
            </a:r>
          </a:p>
          <a:p>
            <a:pPr lvl="0">
              <a:buSzPct val="100000"/>
            </a:pPr>
            <a:r>
              <a:rPr lang="en-US" sz="3300" b="1" dirty="0">
                <a:solidFill>
                  <a:schemeClr val="tx1"/>
                </a:solidFill>
                <a:latin typeface="Garamond" panose="02020404030301010803" pitchFamily="18" charset="0"/>
              </a:rPr>
              <a:t>	2.	The help of the Spirit</a:t>
            </a:r>
          </a:p>
          <a:p>
            <a:pPr lvl="0">
              <a:buSzPct val="100000"/>
            </a:pPr>
            <a:r>
              <a:rPr lang="en-US" sz="3300" b="1" dirty="0">
                <a:solidFill>
                  <a:schemeClr val="tx1"/>
                </a:solidFill>
                <a:latin typeface="Garamond" panose="02020404030301010803" pitchFamily="18" charset="0"/>
              </a:rPr>
              <a:t>	3.	A single aim: Christ honored in his body </a:t>
            </a:r>
          </a:p>
          <a:p>
            <a:pPr lvl="0">
              <a:buSzPct val="100000"/>
            </a:pPr>
            <a:r>
              <a:rPr lang="en-US" sz="3300" b="1" dirty="0">
                <a:solidFill>
                  <a:schemeClr val="tx1"/>
                </a:solidFill>
                <a:latin typeface="Garamond" panose="02020404030301010803" pitchFamily="18" charset="0"/>
              </a:rPr>
              <a:t>C.	Shame no longer controls him</a:t>
            </a: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0294A236-8536-025C-5EFC-2105951F8DF8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3C509B83-6931-3424-7BC1-E9EA5AD78A79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672644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858</TotalTime>
  <Words>1116</Words>
  <Application>Microsoft Office PowerPoint</Application>
  <PresentationFormat>Widescreen</PresentationFormat>
  <Paragraphs>154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8" baseType="lpstr">
      <vt:lpstr>Arial</vt:lpstr>
      <vt:lpstr>Calibri</vt:lpstr>
      <vt:lpstr>Garamond</vt:lpstr>
      <vt:lpstr>Trebuchet MS</vt:lpstr>
      <vt:lpstr>Wingdings 3</vt:lpstr>
      <vt:lpstr>Facet</vt:lpstr>
      <vt:lpstr>“Joy That Death  Cannot Steal”</vt:lpstr>
      <vt:lpstr>The Big Idea:</vt:lpstr>
      <vt:lpstr>I. Joy Rooted in Christ, Not Circumstances</vt:lpstr>
      <vt:lpstr>I. Joy Rooted in Christ, Not Circumstances</vt:lpstr>
      <vt:lpstr>I. Joy Rooted in Christ, Not Circumstances</vt:lpstr>
      <vt:lpstr>I. Joy Rooted in Christ, Not Circumstances</vt:lpstr>
      <vt:lpstr>I. Joy Rooted in Christ, Not Circumstances</vt:lpstr>
      <vt:lpstr>I. Joy Rooted in Christ, Not Circumstances</vt:lpstr>
      <vt:lpstr>I. Joy Rooted in Christ, Not Circumstances</vt:lpstr>
      <vt:lpstr>II. Joy That Sees Death as Gain </vt:lpstr>
      <vt:lpstr>II. Joy That Sees Death as Gain </vt:lpstr>
      <vt:lpstr>II. Joy That Sees Death as Gain </vt:lpstr>
      <vt:lpstr>II. Joy That Sees Death as Gain </vt:lpstr>
      <vt:lpstr>III. Joy That Stays for the Sake of Others</vt:lpstr>
      <vt:lpstr>III. Joy That Stays for the Sake of Others</vt:lpstr>
      <vt:lpstr>III. Joy That Stays for the Sake of Others</vt:lpstr>
      <vt:lpstr>III. Joy That Stays for the Sake of Others</vt:lpstr>
      <vt:lpstr>III. Joy That Stays for the Sake of Others</vt:lpstr>
      <vt:lpstr>III. Joy That Stays for the Sake of Others</vt:lpstr>
      <vt:lpstr>III. Joy That Stays for the Sake of Others</vt:lpstr>
      <vt:lpstr>IV. The Sentence That Changes Everything </vt:lpstr>
      <vt:lpstr>IV. The Sentence That Changes Everything </vt:lpstr>
      <vt:lpstr>IV. The Sentence That Changes Everything </vt:lpstr>
      <vt:lpstr>IV. The Sentence That Changes Everything </vt:lpstr>
      <vt:lpstr>IV. The Sentence That Changes Everything </vt:lpstr>
      <vt:lpstr>IV. The Sentence That Changes Everything </vt:lpstr>
      <vt:lpstr>IV. The Sentence That Changes Everything </vt:lpstr>
      <vt:lpstr>IV. The Sentence That Changes Everything </vt:lpstr>
      <vt:lpstr>IV. The Sentence That Changes Everything </vt:lpstr>
      <vt:lpstr>Heart Check:</vt:lpstr>
      <vt:lpstr>Heart Check:</vt:lpstr>
      <vt:lpstr>Conclusion: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Alethea Stamps</dc:creator>
  <cp:lastModifiedBy>Alethea Stamps</cp:lastModifiedBy>
  <cp:revision>22</cp:revision>
  <dcterms:created xsi:type="dcterms:W3CDTF">2025-11-15T05:39:45Z</dcterms:created>
  <dcterms:modified xsi:type="dcterms:W3CDTF">2026-01-18T14:42:08Z</dcterms:modified>
</cp:coreProperties>
</file>