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entury Gothic" panose="020B0502020202020204"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59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600"/>
              <a:buNone/>
              <a:defRPr cap="none">
                <a:solidFill>
                  <a:schemeClr val="accent1"/>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4" name="Google Shape;24;p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1154956" y="4800587"/>
            <a:ext cx="882565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2745"/>
              </a:srgbClr>
            </a:outerShdw>
          </a:effectLst>
        </p:spPr>
      </p:sp>
      <p:sp>
        <p:nvSpPr>
          <p:cNvPr id="81" name="Google Shape;81;p11"/>
          <p:cNvSpPr txBox="1">
            <a:spLocks noGrp="1"/>
          </p:cNvSpPr>
          <p:nvPr>
            <p:ph type="body" idx="1"/>
          </p:nvPr>
        </p:nvSpPr>
        <p:spPr>
          <a:xfrm>
            <a:off x="1154956" y="5367325"/>
            <a:ext cx="882565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2" name="Google Shape;82;p1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a:off x="1154954" y="1447800"/>
            <a:ext cx="8825659" cy="1981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body" idx="1"/>
          </p:nvPr>
        </p:nvSpPr>
        <p:spPr>
          <a:xfrm>
            <a:off x="1154954" y="3657600"/>
            <a:ext cx="8825659" cy="23622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8" name="Google Shape;88;p1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1574801" y="1447800"/>
            <a:ext cx="7999315" cy="232337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3"/>
          <p:cNvSpPr txBox="1">
            <a:spLocks noGrp="1"/>
          </p:cNvSpPr>
          <p:nvPr>
            <p:ph type="body" idx="1"/>
          </p:nvPr>
        </p:nvSpPr>
        <p:spPr>
          <a:xfrm>
            <a:off x="1930400" y="3771174"/>
            <a:ext cx="7279649"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chemeClr val="accent1"/>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4" name="Google Shape;94;p13"/>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5" name="Google Shape;95;p1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98" name="Google Shape;98;p13"/>
          <p:cNvSpPr txBox="1"/>
          <p:nvPr/>
        </p:nvSpPr>
        <p:spPr>
          <a:xfrm>
            <a:off x="898295" y="971253"/>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u="none" strike="noStrike" cap="none">
                <a:solidFill>
                  <a:schemeClr val="accent1"/>
                </a:solidFill>
                <a:latin typeface="Arial"/>
                <a:ea typeface="Arial"/>
                <a:cs typeface="Arial"/>
                <a:sym typeface="Arial"/>
              </a:rPr>
              <a:t>“</a:t>
            </a:r>
            <a:endParaRPr/>
          </a:p>
        </p:txBody>
      </p:sp>
      <p:sp>
        <p:nvSpPr>
          <p:cNvPr id="99" name="Google Shape;99;p13"/>
          <p:cNvSpPr txBox="1"/>
          <p:nvPr/>
        </p:nvSpPr>
        <p:spPr>
          <a:xfrm>
            <a:off x="9330490" y="2613787"/>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1154954" y="3124201"/>
            <a:ext cx="8825660" cy="16531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4"/>
          <p:cNvSpPr txBox="1">
            <a:spLocks noGrp="1"/>
          </p:cNvSpPr>
          <p:nvPr>
            <p:ph type="body" idx="1"/>
          </p:nvPr>
        </p:nvSpPr>
        <p:spPr>
          <a:xfrm>
            <a:off x="1154954" y="4777381"/>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103" name="Google Shape;103;p1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5"/>
          <p:cNvSpPr txBox="1">
            <a:spLocks noGrp="1"/>
          </p:cNvSpPr>
          <p:nvPr>
            <p:ph type="body" idx="1"/>
          </p:nvPr>
        </p:nvSpPr>
        <p:spPr>
          <a:xfrm>
            <a:off x="632947" y="1981200"/>
            <a:ext cx="294686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9" name="Google Shape;109;p15"/>
          <p:cNvSpPr txBox="1">
            <a:spLocks noGrp="1"/>
          </p:cNvSpPr>
          <p:nvPr>
            <p:ph type="body" idx="2"/>
          </p:nvPr>
        </p:nvSpPr>
        <p:spPr>
          <a:xfrm>
            <a:off x="652463" y="2667000"/>
            <a:ext cx="2927350"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0" name="Google Shape;110;p15"/>
          <p:cNvSpPr txBox="1">
            <a:spLocks noGrp="1"/>
          </p:cNvSpPr>
          <p:nvPr>
            <p:ph type="body" idx="3"/>
          </p:nvPr>
        </p:nvSpPr>
        <p:spPr>
          <a:xfrm>
            <a:off x="3883659" y="1981200"/>
            <a:ext cx="293624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1" name="Google Shape;111;p15"/>
          <p:cNvSpPr txBox="1">
            <a:spLocks noGrp="1"/>
          </p:cNvSpPr>
          <p:nvPr>
            <p:ph type="body" idx="4"/>
          </p:nvPr>
        </p:nvSpPr>
        <p:spPr>
          <a:xfrm>
            <a:off x="3873106" y="2667000"/>
            <a:ext cx="2946794"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2" name="Google Shape;112;p15"/>
          <p:cNvSpPr txBox="1">
            <a:spLocks noGrp="1"/>
          </p:cNvSpPr>
          <p:nvPr>
            <p:ph type="body" idx="5"/>
          </p:nvPr>
        </p:nvSpPr>
        <p:spPr>
          <a:xfrm>
            <a:off x="7124700" y="1981200"/>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3" name="Google Shape;113;p15"/>
          <p:cNvSpPr txBox="1">
            <a:spLocks noGrp="1"/>
          </p:cNvSpPr>
          <p:nvPr>
            <p:ph type="body" idx="6"/>
          </p:nvPr>
        </p:nvSpPr>
        <p:spPr>
          <a:xfrm>
            <a:off x="7124700" y="2667000"/>
            <a:ext cx="2932113"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14" name="Google Shape;114;p15"/>
          <p:cNvCxnSpPr/>
          <p:nvPr/>
        </p:nvCxnSpPr>
        <p:spPr>
          <a:xfrm>
            <a:off x="3726142" y="2133600"/>
            <a:ext cx="0" cy="39624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115" name="Google Shape;115;p15"/>
          <p:cNvCxnSpPr/>
          <p:nvPr/>
        </p:nvCxnSpPr>
        <p:spPr>
          <a:xfrm>
            <a:off x="6962227" y="2133600"/>
            <a:ext cx="0" cy="3966882"/>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116" name="Google Shape;116;p1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6"/>
          <p:cNvSpPr txBox="1">
            <a:spLocks noGrp="1"/>
          </p:cNvSpPr>
          <p:nvPr>
            <p:ph type="body" idx="1"/>
          </p:nvPr>
        </p:nvSpPr>
        <p:spPr>
          <a:xfrm>
            <a:off x="652463" y="4250949"/>
            <a:ext cx="294005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2" name="Google Shape;122;p16"/>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3" name="Google Shape;123;p16"/>
          <p:cNvSpPr txBox="1">
            <a:spLocks noGrp="1"/>
          </p:cNvSpPr>
          <p:nvPr>
            <p:ph type="body" idx="3"/>
          </p:nvPr>
        </p:nvSpPr>
        <p:spPr>
          <a:xfrm>
            <a:off x="652463" y="4827211"/>
            <a:ext cx="2940050"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4" name="Google Shape;124;p16"/>
          <p:cNvSpPr txBox="1">
            <a:spLocks noGrp="1"/>
          </p:cNvSpPr>
          <p:nvPr>
            <p:ph type="body" idx="4"/>
          </p:nvPr>
        </p:nvSpPr>
        <p:spPr>
          <a:xfrm>
            <a:off x="3889375" y="4250949"/>
            <a:ext cx="293052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5" name="Google Shape;125;p16"/>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6" name="Google Shape;126;p16"/>
          <p:cNvSpPr txBox="1">
            <a:spLocks noGrp="1"/>
          </p:cNvSpPr>
          <p:nvPr>
            <p:ph type="body" idx="6"/>
          </p:nvPr>
        </p:nvSpPr>
        <p:spPr>
          <a:xfrm>
            <a:off x="3888022" y="4827210"/>
            <a:ext cx="2934406"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7" name="Google Shape;127;p16"/>
          <p:cNvSpPr txBox="1">
            <a:spLocks noGrp="1"/>
          </p:cNvSpPr>
          <p:nvPr>
            <p:ph type="body" idx="7"/>
          </p:nvPr>
        </p:nvSpPr>
        <p:spPr>
          <a:xfrm>
            <a:off x="7124700" y="4250949"/>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8" name="Google Shape;128;p16"/>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9" name="Google Shape;129;p16"/>
          <p:cNvSpPr txBox="1">
            <a:spLocks noGrp="1"/>
          </p:cNvSpPr>
          <p:nvPr>
            <p:ph type="body" idx="9"/>
          </p:nvPr>
        </p:nvSpPr>
        <p:spPr>
          <a:xfrm>
            <a:off x="7124575" y="4827208"/>
            <a:ext cx="2935997"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30" name="Google Shape;130;p16"/>
          <p:cNvCxnSpPr/>
          <p:nvPr/>
        </p:nvCxnSpPr>
        <p:spPr>
          <a:xfrm>
            <a:off x="3726142" y="2133600"/>
            <a:ext cx="0" cy="39624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131" name="Google Shape;131;p16"/>
          <p:cNvCxnSpPr/>
          <p:nvPr/>
        </p:nvCxnSpPr>
        <p:spPr>
          <a:xfrm>
            <a:off x="6962227" y="2133600"/>
            <a:ext cx="0" cy="3966882"/>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132" name="Google Shape;132;p1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7"/>
          <p:cNvSpPr txBox="1">
            <a:spLocks noGrp="1"/>
          </p:cNvSpPr>
          <p:nvPr>
            <p:ph type="body" idx="1"/>
          </p:nvPr>
        </p:nvSpPr>
        <p:spPr>
          <a:xfrm rot="5400000">
            <a:off x="3478842" y="-322612"/>
            <a:ext cx="4195481" cy="894654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8" name="Google Shape;138;p1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rot="5400000">
            <a:off x="6267450" y="2466975"/>
            <a:ext cx="5826125" cy="1752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8"/>
          <p:cNvSpPr txBox="1">
            <a:spLocks noGrp="1"/>
          </p:cNvSpPr>
          <p:nvPr>
            <p:ph type="body" idx="1"/>
          </p:nvPr>
        </p:nvSpPr>
        <p:spPr>
          <a:xfrm rot="5400000">
            <a:off x="1679576" y="-139699"/>
            <a:ext cx="5368924" cy="742314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4" name="Google Shape;144;p1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0" name="Google Shape;30;p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1154956" y="2861733"/>
            <a:ext cx="8825657" cy="19156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6" name="Google Shape;36;p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1103312" y="2060575"/>
            <a:ext cx="4396339" cy="419576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2" name="Google Shape;42;p5"/>
          <p:cNvSpPr txBox="1">
            <a:spLocks noGrp="1"/>
          </p:cNvSpPr>
          <p:nvPr>
            <p:ph type="body" idx="2"/>
          </p:nvPr>
        </p:nvSpPr>
        <p:spPr>
          <a:xfrm>
            <a:off x="5654493" y="2056092"/>
            <a:ext cx="4396341" cy="420024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3" name="Google Shape;43;p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1103313" y="1905000"/>
            <a:ext cx="43963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9" name="Google Shape;49;p6"/>
          <p:cNvSpPr txBox="1">
            <a:spLocks noGrp="1"/>
          </p:cNvSpPr>
          <p:nvPr>
            <p:ph type="body" idx="2"/>
          </p:nvPr>
        </p:nvSpPr>
        <p:spPr>
          <a:xfrm>
            <a:off x="1103312"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0" name="Google Shape;50;p6"/>
          <p:cNvSpPr txBox="1">
            <a:spLocks noGrp="1"/>
          </p:cNvSpPr>
          <p:nvPr>
            <p:ph type="body" idx="3"/>
          </p:nvPr>
        </p:nvSpPr>
        <p:spPr>
          <a:xfrm>
            <a:off x="5654495" y="1905000"/>
            <a:ext cx="439633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1" name="Google Shape;51;p6"/>
          <p:cNvSpPr txBox="1">
            <a:spLocks noGrp="1"/>
          </p:cNvSpPr>
          <p:nvPr>
            <p:ph type="body" idx="4"/>
          </p:nvPr>
        </p:nvSpPr>
        <p:spPr>
          <a:xfrm>
            <a:off x="5654495"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2" name="Google Shape;52;p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1154954" y="1447800"/>
            <a:ext cx="3401064"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4784616" y="1447800"/>
            <a:ext cx="5195997" cy="4572000"/>
          </a:xfrm>
          <a:prstGeom prst="rect">
            <a:avLst/>
          </a:prstGeom>
          <a:noFill/>
          <a:ln>
            <a:noFill/>
          </a:ln>
        </p:spPr>
        <p:txBody>
          <a:bodyPr spcFirstLastPara="1" wrap="square" lIns="91425" tIns="45700" rIns="91425" bIns="45700" anchor="ctr"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67" name="Google Shape;67;p9"/>
          <p:cNvSpPr txBox="1">
            <a:spLocks noGrp="1"/>
          </p:cNvSpPr>
          <p:nvPr>
            <p:ph type="body" idx="2"/>
          </p:nvPr>
        </p:nvSpPr>
        <p:spPr>
          <a:xfrm>
            <a:off x="1154954" y="3129280"/>
            <a:ext cx="3401063"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8" name="Google Shape;68;p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1153907" y="1854192"/>
            <a:ext cx="5092906"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74" name="Google Shape;74;p10"/>
          <p:cNvSpPr txBox="1">
            <a:spLocks noGrp="1"/>
          </p:cNvSpPr>
          <p:nvPr>
            <p:ph type="body" idx="1"/>
          </p:nvPr>
        </p:nvSpPr>
        <p:spPr>
          <a:xfrm>
            <a:off x="1154954" y="3657600"/>
            <a:ext cx="5084979"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5" name="Google Shape;75;p1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20">
            <a:alphaModFix/>
          </a:blip>
          <a:srcRect l="3613"/>
          <a:stretch/>
        </p:blipFill>
        <p:spPr>
          <a:xfrm>
            <a:off x="0" y="2669685"/>
            <a:ext cx="4037012" cy="4188315"/>
          </a:xfrm>
          <a:prstGeom prst="rect">
            <a:avLst/>
          </a:prstGeom>
          <a:noFill/>
          <a:ln>
            <a:noFill/>
          </a:ln>
        </p:spPr>
      </p:pic>
      <p:pic>
        <p:nvPicPr>
          <p:cNvPr id="11" name="Google Shape;11;p1"/>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12" name="Google Shape;12;p1"/>
          <p:cNvSpPr/>
          <p:nvPr/>
        </p:nvSpPr>
        <p:spPr>
          <a:xfrm>
            <a:off x="8609012" y="1676400"/>
            <a:ext cx="2819400" cy="2819400"/>
          </a:xfrm>
          <a:prstGeom prst="ellipse">
            <a:avLst/>
          </a:prstGeom>
          <a:gradFill>
            <a:gsLst>
              <a:gs pos="0">
                <a:srgbClr val="78C4F1">
                  <a:alpha val="6666"/>
                </a:srgbClr>
              </a:gs>
              <a:gs pos="36000">
                <a:srgbClr val="78C4F1">
                  <a:alpha val="5882"/>
                </a:srgbClr>
              </a:gs>
              <a:gs pos="69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1"/>
          <p:cNvPicPr preferRelativeResize="0"/>
          <p:nvPr/>
        </p:nvPicPr>
        <p:blipFill rotWithShape="1">
          <a:blip r:embed="rId22">
            <a:alphaModFix/>
          </a:blip>
          <a:srcRect t="28812"/>
          <a:stretch/>
        </p:blipFill>
        <p:spPr>
          <a:xfrm>
            <a:off x="7999412" y="0"/>
            <a:ext cx="1603387" cy="1141407"/>
          </a:xfrm>
          <a:prstGeom prst="rect">
            <a:avLst/>
          </a:prstGeom>
          <a:noFill/>
          <a:ln>
            <a:noFill/>
          </a:ln>
        </p:spPr>
      </p:pic>
      <p:pic>
        <p:nvPicPr>
          <p:cNvPr id="14" name="Google Shape;14;p1"/>
          <p:cNvPicPr preferRelativeResize="0"/>
          <p:nvPr/>
        </p:nvPicPr>
        <p:blipFill rotWithShape="1">
          <a:blip r:embed="rId23">
            <a:alphaModFix/>
          </a:blip>
          <a:srcRect b="23320"/>
          <a:stretch/>
        </p:blipFill>
        <p:spPr>
          <a:xfrm>
            <a:off x="8609012" y="6096000"/>
            <a:ext cx="993734" cy="762000"/>
          </a:xfrm>
          <a:prstGeom prst="rect">
            <a:avLst/>
          </a:prstGeom>
          <a:noFill/>
          <a:ln>
            <a:noFill/>
          </a:ln>
        </p:spPr>
      </p:pic>
      <p:sp>
        <p:nvSpPr>
          <p:cNvPr id="15" name="Google Shape;15;p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7" name="Google Shape;17;p1"/>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1000"/>
              </a:spcBef>
              <a:spcAft>
                <a:spcPts val="0"/>
              </a:spcAft>
              <a:buClr>
                <a:schemeClr val="accent1"/>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chemeClr val="accent1"/>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chemeClr val="accent1"/>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 name="Google Shape;18;p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a:spLocks noGrp="1"/>
          </p:cNvSpPr>
          <p:nvPr>
            <p:ph type="ctrTitle"/>
          </p:nvPr>
        </p:nvSpPr>
        <p:spPr>
          <a:xfrm>
            <a:off x="709500" y="290075"/>
            <a:ext cx="6552600" cy="6318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2"/>
              </a:buClr>
              <a:buSzPts val="8000"/>
              <a:buFont typeface="Century Gothic"/>
              <a:buNone/>
            </a:pPr>
            <a:r>
              <a:rPr lang="en-US" sz="4900"/>
              <a:t>Hebrews 12 : 1-2</a:t>
            </a:r>
            <a:endParaRPr sz="4100"/>
          </a:p>
        </p:txBody>
      </p:sp>
      <p:sp>
        <p:nvSpPr>
          <p:cNvPr id="152" name="Google Shape;152;p19"/>
          <p:cNvSpPr txBox="1">
            <a:spLocks noGrp="1"/>
          </p:cNvSpPr>
          <p:nvPr>
            <p:ph type="subTitle" idx="1"/>
          </p:nvPr>
        </p:nvSpPr>
        <p:spPr>
          <a:xfrm>
            <a:off x="605900" y="828750"/>
            <a:ext cx="11359500" cy="5625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n-US" sz="2800" b="1" i="1" dirty="0">
                <a:solidFill>
                  <a:srgbClr val="FFFFFF"/>
                </a:solidFill>
              </a:rPr>
              <a:t>Wherefore seeing we also are compassed about                      with so great a cloud of witnesses, let us lay aside                  every weight, and the sin which doth so easily beset us, and let us run with patience the race that is set before us.</a:t>
            </a:r>
            <a:endParaRPr sz="2800" b="1" i="1" dirty="0">
              <a:solidFill>
                <a:srgbClr val="FFFFFF"/>
              </a:solidFill>
            </a:endParaRPr>
          </a:p>
          <a:p>
            <a:pPr marL="0" lvl="0" indent="0" algn="l" rtl="0">
              <a:spcBef>
                <a:spcPts val="0"/>
              </a:spcBef>
              <a:spcAft>
                <a:spcPts val="0"/>
              </a:spcAft>
              <a:buSzPts val="1600"/>
              <a:buNone/>
            </a:pPr>
            <a:r>
              <a:rPr lang="en-US" sz="2800" b="1" i="1" dirty="0">
                <a:solidFill>
                  <a:srgbClr val="FFFFFF"/>
                </a:solidFill>
              </a:rPr>
              <a:t>Looking unto Jesus the author and finisher of our faith; who for the joy that was set before him endured the cross, despising the shame, and is set down at the right hand of the throne of God.</a:t>
            </a:r>
            <a:endParaRPr sz="2800" b="1" i="1" dirty="0">
              <a:solidFill>
                <a:srgbClr val="FFFFFF"/>
              </a:solidFill>
            </a:endParaRPr>
          </a:p>
          <a:p>
            <a:pPr marL="0" lvl="0" indent="0" algn="l" rtl="0">
              <a:spcBef>
                <a:spcPts val="0"/>
              </a:spcBef>
              <a:spcAft>
                <a:spcPts val="0"/>
              </a:spcAft>
              <a:buSzPts val="1600"/>
              <a:buNone/>
            </a:pPr>
            <a:endParaRPr b="1" i="1" dirty="0">
              <a:solidFill>
                <a:srgbClr val="FFFFFF"/>
              </a:solidFill>
            </a:endParaRPr>
          </a:p>
          <a:p>
            <a:pPr marL="0" lvl="0" indent="0" algn="l" rtl="0">
              <a:spcBef>
                <a:spcPts val="0"/>
              </a:spcBef>
              <a:spcAft>
                <a:spcPts val="0"/>
              </a:spcAft>
              <a:buSzPts val="1600"/>
              <a:buNone/>
            </a:pPr>
            <a:r>
              <a:rPr lang="en-US" sz="3000" dirty="0">
                <a:solidFill>
                  <a:srgbClr val="FFFFFF"/>
                </a:solidFill>
              </a:rPr>
              <a:t>What is the wherefore there for?</a:t>
            </a:r>
            <a:endParaRPr sz="3000" dirty="0">
              <a:solidFill>
                <a:srgbClr val="FFFFFF"/>
              </a:solidFill>
            </a:endParaRPr>
          </a:p>
          <a:p>
            <a:pPr marL="0" lvl="0" indent="0" algn="l" rtl="0">
              <a:spcBef>
                <a:spcPts val="0"/>
              </a:spcBef>
              <a:spcAft>
                <a:spcPts val="0"/>
              </a:spcAft>
              <a:buSzPts val="1600"/>
              <a:buNone/>
            </a:pPr>
            <a:r>
              <a:rPr lang="en-US" sz="2400" dirty="0">
                <a:solidFill>
                  <a:srgbClr val="FFFFFF"/>
                </a:solidFill>
              </a:rPr>
              <a:t>Hebrews 11    The Faith chapter.   By faith… 11 references  6 others named</a:t>
            </a:r>
            <a:endParaRPr sz="2400" dirty="0">
              <a:solidFill>
                <a:srgbClr val="FFFFFF"/>
              </a:solidFill>
            </a:endParaRPr>
          </a:p>
          <a:p>
            <a:pPr marL="0" lvl="0" indent="0" algn="l" rtl="0">
              <a:spcBef>
                <a:spcPts val="0"/>
              </a:spcBef>
              <a:spcAft>
                <a:spcPts val="0"/>
              </a:spcAft>
              <a:buSzPts val="1600"/>
              <a:buNone/>
            </a:pPr>
            <a:endParaRPr sz="700" dirty="0">
              <a:solidFill>
                <a:srgbClr val="FFFFFF"/>
              </a:solidFill>
            </a:endParaRPr>
          </a:p>
          <a:p>
            <a:pPr marL="0" lvl="0" indent="0" algn="l" rtl="0">
              <a:spcBef>
                <a:spcPts val="0"/>
              </a:spcBef>
              <a:spcAft>
                <a:spcPts val="0"/>
              </a:spcAft>
              <a:buSzPts val="1600"/>
              <a:buNone/>
            </a:pPr>
            <a:r>
              <a:rPr lang="en-US" dirty="0">
                <a:solidFill>
                  <a:srgbClr val="FFFFFF"/>
                </a:solidFill>
              </a:rPr>
              <a:t>Verse 6 But without faith it is impossible to please God…</a:t>
            </a:r>
            <a:endParaRPr dirty="0">
              <a:solidFill>
                <a:srgbClr val="FFFFFF"/>
              </a:solidFill>
            </a:endParaRPr>
          </a:p>
          <a:p>
            <a:pPr marL="0" lvl="0" indent="0" algn="l" rtl="0">
              <a:spcBef>
                <a:spcPts val="0"/>
              </a:spcBef>
              <a:spcAft>
                <a:spcPts val="0"/>
              </a:spcAft>
              <a:buSzPts val="1600"/>
              <a:buNone/>
            </a:pPr>
            <a:endParaRPr dirty="0">
              <a:solidFill>
                <a:srgbClr val="FFFFFF"/>
              </a:solidFill>
              <a:highlight>
                <a:srgbClr val="FFFFFF"/>
              </a:highlight>
            </a:endParaRPr>
          </a:p>
          <a:p>
            <a:pPr marL="0" lvl="0" indent="0" algn="l" rtl="0">
              <a:spcBef>
                <a:spcPts val="0"/>
              </a:spcBef>
              <a:spcAft>
                <a:spcPts val="0"/>
              </a:spcAft>
              <a:buSzPts val="1600"/>
              <a:buNone/>
            </a:pPr>
            <a:r>
              <a:rPr lang="en-US" sz="2500" dirty="0">
                <a:solidFill>
                  <a:srgbClr val="FFFFFF"/>
                </a:solidFill>
              </a:rPr>
              <a:t>We are </a:t>
            </a:r>
            <a:r>
              <a:rPr lang="en-US" sz="2500" b="1" dirty="0">
                <a:solidFill>
                  <a:srgbClr val="FFFFFF"/>
                </a:solidFill>
              </a:rPr>
              <a:t>Christians</a:t>
            </a:r>
            <a:r>
              <a:rPr lang="en-US" sz="2500" dirty="0">
                <a:solidFill>
                  <a:srgbClr val="FFFFFF"/>
                </a:solidFill>
              </a:rPr>
              <a:t> living in a </a:t>
            </a:r>
            <a:r>
              <a:rPr lang="en-US" sz="2500" b="1" dirty="0">
                <a:solidFill>
                  <a:srgbClr val="FFFFFF"/>
                </a:solidFill>
              </a:rPr>
              <a:t>non-Christian world</a:t>
            </a:r>
            <a:r>
              <a:rPr lang="en-US" sz="2500" dirty="0">
                <a:solidFill>
                  <a:srgbClr val="FFFFFF"/>
                </a:solidFill>
              </a:rPr>
              <a:t>.</a:t>
            </a:r>
            <a:endParaRPr sz="2500" dirty="0">
              <a:solidFill>
                <a:srgbClr val="FFFFFF"/>
              </a:solidFill>
            </a:endParaRPr>
          </a:p>
        </p:txBody>
      </p:sp>
      <p:pic>
        <p:nvPicPr>
          <p:cNvPr id="153" name="Google Shape;153;p19"/>
          <p:cNvPicPr preferRelativeResize="0"/>
          <p:nvPr/>
        </p:nvPicPr>
        <p:blipFill rotWithShape="1">
          <a:blip r:embed="rId3">
            <a:alphaModFix/>
          </a:blip>
          <a:srcRect/>
          <a:stretch/>
        </p:blipFill>
        <p:spPr>
          <a:xfrm>
            <a:off x="9841584" y="0"/>
            <a:ext cx="1765954" cy="175535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xfrm>
            <a:off x="1750750" y="134675"/>
            <a:ext cx="7979100" cy="2559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5000"/>
              <a:buFont typeface="Century Gothic"/>
              <a:buNone/>
            </a:pPr>
            <a:endParaRPr sz="3000"/>
          </a:p>
          <a:p>
            <a:pPr marL="0" lvl="0" indent="0" algn="l" rtl="0">
              <a:spcBef>
                <a:spcPts val="0"/>
              </a:spcBef>
              <a:spcAft>
                <a:spcPts val="0"/>
              </a:spcAft>
              <a:buClr>
                <a:schemeClr val="lt2"/>
              </a:buClr>
              <a:buSzPts val="5000"/>
              <a:buFont typeface="Century Gothic"/>
              <a:buNone/>
            </a:pPr>
            <a:r>
              <a:rPr lang="en-US" sz="3000"/>
              <a:t>Compassed </a:t>
            </a:r>
            <a:endParaRPr sz="3000"/>
          </a:p>
          <a:p>
            <a:pPr marL="0" lvl="0" indent="0" algn="l" rtl="0">
              <a:spcBef>
                <a:spcPts val="0"/>
              </a:spcBef>
              <a:spcAft>
                <a:spcPts val="0"/>
              </a:spcAft>
              <a:buClr>
                <a:schemeClr val="lt2"/>
              </a:buClr>
              <a:buSzPts val="5000"/>
              <a:buFont typeface="Century Gothic"/>
              <a:buNone/>
            </a:pPr>
            <a:r>
              <a:rPr lang="en-US" sz="2000"/>
              <a:t>Not free to roam (independance)</a:t>
            </a:r>
            <a:endParaRPr sz="2000"/>
          </a:p>
          <a:p>
            <a:pPr marL="0" lvl="0" indent="0" algn="l" rtl="0">
              <a:spcBef>
                <a:spcPts val="0"/>
              </a:spcBef>
              <a:spcAft>
                <a:spcPts val="0"/>
              </a:spcAft>
              <a:buClr>
                <a:schemeClr val="lt2"/>
              </a:buClr>
              <a:buSzPts val="5000"/>
              <a:buFont typeface="Century Gothic"/>
              <a:buNone/>
            </a:pPr>
            <a:r>
              <a:rPr lang="en-US" sz="2000"/>
              <a:t>Not free from observation (privacy)</a:t>
            </a:r>
            <a:endParaRPr sz="2000"/>
          </a:p>
          <a:p>
            <a:pPr marL="0" lvl="0" indent="0" algn="l" rtl="0">
              <a:spcBef>
                <a:spcPts val="0"/>
              </a:spcBef>
              <a:spcAft>
                <a:spcPts val="0"/>
              </a:spcAft>
              <a:buClr>
                <a:schemeClr val="lt2"/>
              </a:buClr>
              <a:buSzPts val="5000"/>
              <a:buFont typeface="Century Gothic"/>
              <a:buNone/>
            </a:pPr>
            <a:endParaRPr sz="1000"/>
          </a:p>
          <a:p>
            <a:pPr marL="0" lvl="0" indent="0" algn="l" rtl="0">
              <a:spcBef>
                <a:spcPts val="0"/>
              </a:spcBef>
              <a:spcAft>
                <a:spcPts val="0"/>
              </a:spcAft>
              <a:buClr>
                <a:schemeClr val="lt2"/>
              </a:buClr>
              <a:buSzPts val="5000"/>
              <a:buFont typeface="Century Gothic"/>
              <a:buNone/>
            </a:pPr>
            <a:r>
              <a:rPr lang="en-US" sz="3000"/>
              <a:t>with a cloud</a:t>
            </a:r>
            <a:endParaRPr sz="2000"/>
          </a:p>
          <a:p>
            <a:pPr marL="0" lvl="0" indent="0" algn="l" rtl="0">
              <a:spcBef>
                <a:spcPts val="0"/>
              </a:spcBef>
              <a:spcAft>
                <a:spcPts val="0"/>
              </a:spcAft>
              <a:buClr>
                <a:schemeClr val="lt2"/>
              </a:buClr>
              <a:buSzPts val="5000"/>
              <a:buFont typeface="Century Gothic"/>
              <a:buNone/>
            </a:pPr>
            <a:r>
              <a:rPr lang="en-US" sz="2000"/>
              <a:t>the nature of the cloud/fog.</a:t>
            </a:r>
            <a:endParaRPr sz="2000"/>
          </a:p>
        </p:txBody>
      </p:sp>
      <p:sp>
        <p:nvSpPr>
          <p:cNvPr id="159" name="Google Shape;159;p20"/>
          <p:cNvSpPr txBox="1">
            <a:spLocks noGrp="1"/>
          </p:cNvSpPr>
          <p:nvPr>
            <p:ph type="body" idx="1"/>
          </p:nvPr>
        </p:nvSpPr>
        <p:spPr>
          <a:xfrm>
            <a:off x="646100" y="3014625"/>
            <a:ext cx="11070600" cy="3663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3200"/>
              <a:buNone/>
            </a:pPr>
            <a:r>
              <a:rPr lang="en-US" sz="3000"/>
              <a:t>What is a witness</a:t>
            </a:r>
            <a:r>
              <a:rPr lang="en-US"/>
              <a:t>…Someone with a first hand account</a:t>
            </a:r>
            <a:endParaRPr/>
          </a:p>
          <a:p>
            <a:pPr marL="0" lvl="0" indent="0" algn="l" rtl="0">
              <a:lnSpc>
                <a:spcPct val="150000"/>
              </a:lnSpc>
              <a:spcBef>
                <a:spcPts val="0"/>
              </a:spcBef>
              <a:spcAft>
                <a:spcPts val="0"/>
              </a:spcAft>
              <a:buClr>
                <a:schemeClr val="lt1"/>
              </a:buClr>
              <a:buSzPts val="3200"/>
              <a:buNone/>
            </a:pPr>
            <a:r>
              <a:rPr lang="en-US"/>
              <a:t>Legal sense:  Can be forced to reveal truth (5th amendment exception)</a:t>
            </a:r>
            <a:endParaRPr/>
          </a:p>
          <a:p>
            <a:pPr marL="0" lvl="0" indent="0" algn="l" rtl="0">
              <a:lnSpc>
                <a:spcPct val="150000"/>
              </a:lnSpc>
              <a:spcBef>
                <a:spcPts val="0"/>
              </a:spcBef>
              <a:spcAft>
                <a:spcPts val="0"/>
              </a:spcAft>
              <a:buClr>
                <a:schemeClr val="lt1"/>
              </a:buClr>
              <a:buSzPts val="3200"/>
              <a:buNone/>
            </a:pPr>
            <a:r>
              <a:rPr lang="en-US"/>
              <a:t>Historical sense:  Eye-witness to record of Christ.    Luke 1:2     John 19:35</a:t>
            </a:r>
            <a:endParaRPr/>
          </a:p>
          <a:p>
            <a:pPr marL="0" lvl="0" indent="0" algn="l" rtl="0">
              <a:lnSpc>
                <a:spcPct val="150000"/>
              </a:lnSpc>
              <a:spcBef>
                <a:spcPts val="0"/>
              </a:spcBef>
              <a:spcAft>
                <a:spcPts val="0"/>
              </a:spcAft>
              <a:buClr>
                <a:schemeClr val="lt1"/>
              </a:buClr>
              <a:buSzPts val="3200"/>
              <a:buNone/>
            </a:pPr>
            <a:r>
              <a:rPr lang="en-US"/>
              <a:t>Personal Experience:  I’m so excited, and I just can’t hide it.  John 9: 1-25</a:t>
            </a:r>
            <a:endParaRPr/>
          </a:p>
          <a:p>
            <a:pPr marL="0" lvl="0" indent="0" algn="l" rtl="0">
              <a:lnSpc>
                <a:spcPct val="150000"/>
              </a:lnSpc>
              <a:spcBef>
                <a:spcPts val="0"/>
              </a:spcBef>
              <a:spcAft>
                <a:spcPts val="0"/>
              </a:spcAft>
              <a:buClr>
                <a:schemeClr val="lt1"/>
              </a:buClr>
              <a:buSzPts val="3200"/>
              <a:buNone/>
            </a:pPr>
            <a:r>
              <a:rPr lang="en-US" sz="3000"/>
              <a:t>Confession  Unveiling the truth from a lie.</a:t>
            </a:r>
            <a:endParaRPr/>
          </a:p>
          <a:p>
            <a:pPr marL="0" lvl="0" indent="0" algn="l" rtl="0">
              <a:lnSpc>
                <a:spcPct val="150000"/>
              </a:lnSpc>
              <a:spcBef>
                <a:spcPts val="0"/>
              </a:spcBef>
              <a:spcAft>
                <a:spcPts val="0"/>
              </a:spcAft>
              <a:buClr>
                <a:schemeClr val="lt1"/>
              </a:buClr>
              <a:buSzPts val="3200"/>
              <a:buNone/>
            </a:pPr>
            <a:r>
              <a:rPr lang="en-US"/>
              <a:t>Archeologists,  CSI,   Forensic pathologists, accountants, etc.</a:t>
            </a:r>
            <a:endParaRPr/>
          </a:p>
        </p:txBody>
      </p:sp>
      <p:pic>
        <p:nvPicPr>
          <p:cNvPr id="160" name="Google Shape;160;p20"/>
          <p:cNvPicPr preferRelativeResize="0"/>
          <p:nvPr/>
        </p:nvPicPr>
        <p:blipFill rotWithShape="1">
          <a:blip r:embed="rId3">
            <a:alphaModFix/>
          </a:blip>
          <a:srcRect/>
          <a:stretch/>
        </p:blipFill>
        <p:spPr>
          <a:xfrm>
            <a:off x="9841584" y="0"/>
            <a:ext cx="1765954" cy="175535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a:spLocks noGrp="1"/>
          </p:cNvSpPr>
          <p:nvPr>
            <p:ph type="title"/>
          </p:nvPr>
        </p:nvSpPr>
        <p:spPr>
          <a:xfrm>
            <a:off x="366375" y="338775"/>
            <a:ext cx="9404700" cy="353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5000"/>
              <a:buFont typeface="Century Gothic"/>
              <a:buNone/>
            </a:pPr>
            <a:r>
              <a:rPr lang="en-US" sz="3000"/>
              <a:t>Choices we have to make.</a:t>
            </a:r>
            <a:endParaRPr sz="2000"/>
          </a:p>
          <a:p>
            <a:pPr marL="457200" lvl="0" indent="-355600" algn="l" rtl="0">
              <a:spcBef>
                <a:spcPts val="0"/>
              </a:spcBef>
              <a:spcAft>
                <a:spcPts val="0"/>
              </a:spcAft>
              <a:buSzPts val="2000"/>
              <a:buAutoNum type="arabicPeriod"/>
            </a:pPr>
            <a:r>
              <a:rPr lang="en-US" sz="2000"/>
              <a:t> </a:t>
            </a:r>
            <a:r>
              <a:rPr lang="en-US" sz="2300"/>
              <a:t>Hold onto your failures and consequences of bad decisions.                       </a:t>
            </a:r>
            <a:endParaRPr sz="2300"/>
          </a:p>
          <a:p>
            <a:pPr marL="457200" lvl="0" indent="-374650" algn="l" rtl="0">
              <a:spcBef>
                <a:spcPts val="0"/>
              </a:spcBef>
              <a:spcAft>
                <a:spcPts val="0"/>
              </a:spcAft>
              <a:buSzPts val="2300"/>
              <a:buAutoNum type="arabicPeriod"/>
            </a:pPr>
            <a:r>
              <a:rPr lang="en-US" sz="2300"/>
              <a:t>Lay aside:   a.  every weight   b.    every sin</a:t>
            </a:r>
            <a:endParaRPr sz="2300"/>
          </a:p>
          <a:p>
            <a:pPr marL="0" lvl="0" indent="0" algn="l" rtl="0">
              <a:spcBef>
                <a:spcPts val="0"/>
              </a:spcBef>
              <a:spcAft>
                <a:spcPts val="0"/>
              </a:spcAft>
              <a:buNone/>
            </a:pPr>
            <a:r>
              <a:rPr lang="en-US" sz="2300"/>
              <a:t>                           Why?    </a:t>
            </a:r>
            <a:r>
              <a:rPr lang="en-US" sz="2300" b="1" u="sng"/>
              <a:t>It so easily besets us</a:t>
            </a:r>
            <a:r>
              <a:rPr lang="en-US" sz="2300" u="sng"/>
              <a:t>  (failures).</a:t>
            </a:r>
            <a:endParaRPr sz="2300" u="sng"/>
          </a:p>
          <a:p>
            <a:pPr marL="0" lvl="0" indent="0" algn="l" rtl="0">
              <a:spcBef>
                <a:spcPts val="0"/>
              </a:spcBef>
              <a:spcAft>
                <a:spcPts val="0"/>
              </a:spcAft>
              <a:buNone/>
            </a:pPr>
            <a:r>
              <a:rPr lang="en-US" sz="2300"/>
              <a:t>Failures bring pain, disharmony, family/relationship disintegration.</a:t>
            </a:r>
            <a:endParaRPr sz="2300"/>
          </a:p>
          <a:p>
            <a:pPr marL="457200" lvl="0" indent="-374650" algn="l" rtl="0">
              <a:spcBef>
                <a:spcPts val="0"/>
              </a:spcBef>
              <a:spcAft>
                <a:spcPts val="0"/>
              </a:spcAft>
              <a:buSzPts val="2300"/>
              <a:buAutoNum type="arabicPeriod"/>
            </a:pPr>
            <a:r>
              <a:rPr lang="en-US" sz="2300"/>
              <a:t>Run with patience the race.</a:t>
            </a:r>
            <a:endParaRPr sz="2300"/>
          </a:p>
          <a:p>
            <a:pPr marL="0" lvl="0" indent="0" algn="l" rtl="0">
              <a:spcBef>
                <a:spcPts val="0"/>
              </a:spcBef>
              <a:spcAft>
                <a:spcPts val="0"/>
              </a:spcAft>
              <a:buNone/>
            </a:pPr>
            <a:r>
              <a:rPr lang="en-US" sz="2300"/>
              <a:t>	A. Start.   (Tension, pent up emotions)</a:t>
            </a:r>
            <a:endParaRPr sz="2300"/>
          </a:p>
          <a:p>
            <a:pPr marL="0" lvl="0" indent="0" algn="l" rtl="0">
              <a:spcBef>
                <a:spcPts val="0"/>
              </a:spcBef>
              <a:spcAft>
                <a:spcPts val="0"/>
              </a:spcAft>
              <a:buNone/>
            </a:pPr>
            <a:r>
              <a:rPr lang="en-US" sz="2300"/>
              <a:t>	B. Middle  (fatigue, boredom, hitting the wall)</a:t>
            </a:r>
            <a:endParaRPr sz="2300"/>
          </a:p>
          <a:p>
            <a:pPr marL="0" lvl="0" indent="0" algn="l" rtl="0">
              <a:spcBef>
                <a:spcPts val="0"/>
              </a:spcBef>
              <a:spcAft>
                <a:spcPts val="0"/>
              </a:spcAft>
              <a:buNone/>
            </a:pPr>
            <a:r>
              <a:rPr lang="en-US" sz="2300"/>
              <a:t>	C. Finish line  (determination, desire, character)</a:t>
            </a:r>
            <a:endParaRPr sz="2300"/>
          </a:p>
          <a:p>
            <a:pPr marL="0" lvl="0" indent="0" algn="l" rtl="0">
              <a:spcBef>
                <a:spcPts val="0"/>
              </a:spcBef>
              <a:spcAft>
                <a:spcPts val="0"/>
              </a:spcAft>
              <a:buNone/>
            </a:pPr>
            <a:endParaRPr sz="2300"/>
          </a:p>
          <a:p>
            <a:pPr marL="0" lvl="0" indent="0" algn="l" rtl="0">
              <a:spcBef>
                <a:spcPts val="0"/>
              </a:spcBef>
              <a:spcAft>
                <a:spcPts val="0"/>
              </a:spcAft>
              <a:buNone/>
            </a:pPr>
            <a:endParaRPr sz="2000"/>
          </a:p>
        </p:txBody>
      </p:sp>
      <p:sp>
        <p:nvSpPr>
          <p:cNvPr id="166" name="Google Shape;166;p21"/>
          <p:cNvSpPr txBox="1">
            <a:spLocks noGrp="1"/>
          </p:cNvSpPr>
          <p:nvPr>
            <p:ph type="body" idx="1"/>
          </p:nvPr>
        </p:nvSpPr>
        <p:spPr>
          <a:xfrm>
            <a:off x="435100" y="3874450"/>
            <a:ext cx="11126100" cy="2361900"/>
          </a:xfrm>
          <a:prstGeom prst="rect">
            <a:avLst/>
          </a:prstGeom>
          <a:noFill/>
          <a:ln>
            <a:noFill/>
          </a:ln>
        </p:spPr>
        <p:txBody>
          <a:bodyPr spcFirstLastPara="1" wrap="square" lIns="91425" tIns="45700" rIns="91425" bIns="45700" anchor="t" anchorCtr="0">
            <a:normAutofit lnSpcReduction="20000"/>
          </a:bodyPr>
          <a:lstStyle/>
          <a:p>
            <a:pPr marL="0" lvl="0" indent="0" algn="l" rtl="0">
              <a:spcBef>
                <a:spcPts val="0"/>
              </a:spcBef>
              <a:spcAft>
                <a:spcPts val="0"/>
              </a:spcAft>
              <a:buNone/>
            </a:pPr>
            <a:r>
              <a:rPr lang="en-US" sz="3000"/>
              <a:t>Verse 2.   Looking unto Jesus</a:t>
            </a:r>
            <a:endParaRPr sz="3000"/>
          </a:p>
          <a:p>
            <a:pPr marL="0" lvl="0" indent="0" algn="l" rtl="0">
              <a:spcBef>
                <a:spcPts val="0"/>
              </a:spcBef>
              <a:spcAft>
                <a:spcPts val="0"/>
              </a:spcAft>
              <a:buNone/>
            </a:pPr>
            <a:endParaRPr/>
          </a:p>
          <a:p>
            <a:pPr marL="0" lvl="0" indent="0" algn="l" rtl="0">
              <a:spcBef>
                <a:spcPts val="0"/>
              </a:spcBef>
              <a:spcAft>
                <a:spcPts val="0"/>
              </a:spcAft>
              <a:buNone/>
            </a:pPr>
            <a:r>
              <a:rPr lang="en-US" sz="2400"/>
              <a:t>Every person named in Chapter 11 looked to God from start to finish.</a:t>
            </a:r>
            <a:endParaRPr sz="2400"/>
          </a:p>
          <a:p>
            <a:pPr marL="0" lvl="0" indent="0" algn="l" rtl="0">
              <a:spcBef>
                <a:spcPts val="0"/>
              </a:spcBef>
              <a:spcAft>
                <a:spcPts val="0"/>
              </a:spcAft>
              <a:buNone/>
            </a:pPr>
            <a:r>
              <a:rPr lang="en-US" sz="2400"/>
              <a:t>Israelites look to the snake on the cross to be healed.</a:t>
            </a:r>
            <a:endParaRPr sz="2400"/>
          </a:p>
          <a:p>
            <a:pPr marL="0" lvl="0" indent="0" algn="l" rtl="0">
              <a:spcBef>
                <a:spcPts val="0"/>
              </a:spcBef>
              <a:spcAft>
                <a:spcPts val="0"/>
              </a:spcAft>
              <a:buNone/>
            </a:pPr>
            <a:r>
              <a:rPr lang="en-US" sz="2400"/>
              <a:t>The Roman centurion looked to Christ for his servant to be healed.</a:t>
            </a:r>
            <a:endParaRPr sz="2400"/>
          </a:p>
          <a:p>
            <a:pPr marL="0" lvl="0" indent="0" algn="l" rtl="0">
              <a:spcBef>
                <a:spcPts val="0"/>
              </a:spcBef>
              <a:spcAft>
                <a:spcPts val="0"/>
              </a:spcAft>
              <a:buNone/>
            </a:pPr>
            <a:r>
              <a:rPr lang="en-US" sz="2400"/>
              <a:t>Peter looked to Christ to walk on the water.</a:t>
            </a:r>
            <a:endParaRPr sz="2400"/>
          </a:p>
          <a:p>
            <a:pPr marL="0" lvl="0" indent="0" algn="l" rtl="0">
              <a:spcBef>
                <a:spcPts val="0"/>
              </a:spcBef>
              <a:spcAft>
                <a:spcPts val="0"/>
              </a:spcAft>
              <a:buNone/>
            </a:pPr>
            <a:endParaRPr/>
          </a:p>
        </p:txBody>
      </p:sp>
      <p:pic>
        <p:nvPicPr>
          <p:cNvPr id="167" name="Google Shape;167;p21"/>
          <p:cNvPicPr preferRelativeResize="0"/>
          <p:nvPr/>
        </p:nvPicPr>
        <p:blipFill rotWithShape="1">
          <a:blip r:embed="rId3">
            <a:alphaModFix/>
          </a:blip>
          <a:srcRect/>
          <a:stretch/>
        </p:blipFill>
        <p:spPr>
          <a:xfrm>
            <a:off x="9841584" y="0"/>
            <a:ext cx="1765954" cy="17553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646100" y="452724"/>
            <a:ext cx="9404700" cy="2676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000">
                <a:solidFill>
                  <a:schemeClr val="lt1"/>
                </a:solidFill>
              </a:rPr>
              <a:t>Verse 2.   Looking unto Jesus</a:t>
            </a:r>
            <a:endParaRPr sz="3000">
              <a:solidFill>
                <a:schemeClr val="lt1"/>
              </a:solidFill>
            </a:endParaRPr>
          </a:p>
          <a:p>
            <a:pPr marL="0" lvl="0" indent="0" algn="l" rtl="0">
              <a:spcBef>
                <a:spcPts val="0"/>
              </a:spcBef>
              <a:spcAft>
                <a:spcPts val="0"/>
              </a:spcAft>
              <a:buClr>
                <a:schemeClr val="dk1"/>
              </a:buClr>
              <a:buSzPts val="1100"/>
              <a:buFont typeface="Arial"/>
              <a:buNone/>
            </a:pPr>
            <a:endParaRPr sz="2000">
              <a:solidFill>
                <a:schemeClr val="lt1"/>
              </a:solidFill>
            </a:endParaRPr>
          </a:p>
          <a:p>
            <a:pPr marL="0" lvl="0" indent="0" algn="l" rtl="0">
              <a:spcBef>
                <a:spcPts val="0"/>
              </a:spcBef>
              <a:spcAft>
                <a:spcPts val="0"/>
              </a:spcAft>
              <a:buClr>
                <a:schemeClr val="dk1"/>
              </a:buClr>
              <a:buSzPts val="1100"/>
              <a:buFont typeface="Arial"/>
              <a:buNone/>
            </a:pPr>
            <a:r>
              <a:rPr lang="en-US" sz="2200">
                <a:solidFill>
                  <a:schemeClr val="lt1"/>
                </a:solidFill>
              </a:rPr>
              <a:t>Every person named in Chapter 11 looked to God from start to finish.</a:t>
            </a:r>
            <a:endParaRPr sz="2200">
              <a:solidFill>
                <a:schemeClr val="lt1"/>
              </a:solidFill>
            </a:endParaRPr>
          </a:p>
          <a:p>
            <a:pPr marL="0" lvl="0" indent="0" algn="l" rtl="0">
              <a:spcBef>
                <a:spcPts val="0"/>
              </a:spcBef>
              <a:spcAft>
                <a:spcPts val="0"/>
              </a:spcAft>
              <a:buClr>
                <a:schemeClr val="dk1"/>
              </a:buClr>
              <a:buSzPts val="1100"/>
              <a:buFont typeface="Arial"/>
              <a:buNone/>
            </a:pPr>
            <a:r>
              <a:rPr lang="en-US" sz="2200">
                <a:solidFill>
                  <a:schemeClr val="lt1"/>
                </a:solidFill>
              </a:rPr>
              <a:t>Israelites look to the snake on the cross to be healed.</a:t>
            </a:r>
            <a:endParaRPr sz="2200">
              <a:solidFill>
                <a:schemeClr val="lt1"/>
              </a:solidFill>
            </a:endParaRPr>
          </a:p>
          <a:p>
            <a:pPr marL="0" lvl="0" indent="0" algn="l" rtl="0">
              <a:spcBef>
                <a:spcPts val="0"/>
              </a:spcBef>
              <a:spcAft>
                <a:spcPts val="0"/>
              </a:spcAft>
              <a:buClr>
                <a:schemeClr val="dk1"/>
              </a:buClr>
              <a:buSzPts val="1100"/>
              <a:buFont typeface="Arial"/>
              <a:buNone/>
            </a:pPr>
            <a:r>
              <a:rPr lang="en-US" sz="2200">
                <a:solidFill>
                  <a:schemeClr val="lt1"/>
                </a:solidFill>
              </a:rPr>
              <a:t>The Roman centurion looked to Christ for his servant to be healed.</a:t>
            </a:r>
            <a:endParaRPr sz="2200">
              <a:solidFill>
                <a:schemeClr val="lt1"/>
              </a:solidFill>
            </a:endParaRPr>
          </a:p>
          <a:p>
            <a:pPr marL="0" lvl="0" indent="0" algn="l" rtl="0">
              <a:spcBef>
                <a:spcPts val="0"/>
              </a:spcBef>
              <a:spcAft>
                <a:spcPts val="0"/>
              </a:spcAft>
              <a:buClr>
                <a:schemeClr val="dk1"/>
              </a:buClr>
              <a:buSzPts val="1100"/>
              <a:buFont typeface="Arial"/>
              <a:buNone/>
            </a:pPr>
            <a:r>
              <a:rPr lang="en-US" sz="2200">
                <a:solidFill>
                  <a:schemeClr val="lt1"/>
                </a:solidFill>
              </a:rPr>
              <a:t>Peter looked to Christ to walk on the water.</a:t>
            </a:r>
            <a:endParaRPr sz="2200">
              <a:solidFill>
                <a:schemeClr val="lt1"/>
              </a:solidFill>
            </a:endParaRPr>
          </a:p>
        </p:txBody>
      </p:sp>
      <p:sp>
        <p:nvSpPr>
          <p:cNvPr id="173" name="Google Shape;173;p22"/>
          <p:cNvSpPr txBox="1">
            <a:spLocks noGrp="1"/>
          </p:cNvSpPr>
          <p:nvPr>
            <p:ph type="body" idx="1"/>
          </p:nvPr>
        </p:nvSpPr>
        <p:spPr>
          <a:xfrm>
            <a:off x="512800" y="3014625"/>
            <a:ext cx="10620600" cy="3543000"/>
          </a:xfrm>
          <a:prstGeom prst="rect">
            <a:avLst/>
          </a:prstGeom>
          <a:noFill/>
          <a:ln>
            <a:noFill/>
          </a:ln>
        </p:spPr>
        <p:txBody>
          <a:bodyPr spcFirstLastPara="1" wrap="square" lIns="91425" tIns="45700" rIns="91425" bIns="45700" anchor="t" anchorCtr="0">
            <a:normAutofit fontScale="92500"/>
          </a:bodyPr>
          <a:lstStyle/>
          <a:p>
            <a:pPr marL="0" lvl="0" indent="0" algn="l" rtl="0">
              <a:spcBef>
                <a:spcPts val="0"/>
              </a:spcBef>
              <a:spcAft>
                <a:spcPts val="0"/>
              </a:spcAft>
              <a:buSzPct val="42307"/>
              <a:buNone/>
            </a:pPr>
            <a:r>
              <a:rPr lang="en-US" sz="2600"/>
              <a:t>Author:   Faith is not created/inherent   faith is transfer of character</a:t>
            </a:r>
            <a:endParaRPr sz="2600"/>
          </a:p>
          <a:p>
            <a:pPr marL="0" lvl="0" indent="0" algn="l" rtl="0">
              <a:spcBef>
                <a:spcPts val="0"/>
              </a:spcBef>
              <a:spcAft>
                <a:spcPts val="0"/>
              </a:spcAft>
              <a:buClr>
                <a:schemeClr val="dk1"/>
              </a:buClr>
              <a:buSzPct val="42307"/>
              <a:buFont typeface="Arial"/>
              <a:buNone/>
            </a:pPr>
            <a:r>
              <a:rPr lang="en-US" sz="2600"/>
              <a:t>       from Christ to you.</a:t>
            </a:r>
            <a:endParaRPr sz="2600"/>
          </a:p>
          <a:p>
            <a:pPr marL="0" lvl="0" indent="0" algn="l" rtl="0">
              <a:spcBef>
                <a:spcPts val="0"/>
              </a:spcBef>
              <a:spcAft>
                <a:spcPts val="0"/>
              </a:spcAft>
              <a:buClr>
                <a:schemeClr val="dk1"/>
              </a:buClr>
              <a:buSzPct val="42307"/>
              <a:buFont typeface="Arial"/>
              <a:buNone/>
            </a:pPr>
            <a:r>
              <a:rPr lang="en-US" sz="2600"/>
              <a:t>	Rom 10:17    Faith comes by hearing and hearing by the word of God.</a:t>
            </a:r>
            <a:endParaRPr sz="2600"/>
          </a:p>
          <a:p>
            <a:pPr marL="0" lvl="0" indent="0" algn="l" rtl="0">
              <a:spcBef>
                <a:spcPts val="0"/>
              </a:spcBef>
              <a:spcAft>
                <a:spcPts val="0"/>
              </a:spcAft>
              <a:buSzPct val="42307"/>
              <a:buNone/>
            </a:pPr>
            <a:r>
              <a:rPr lang="en-US" sz="2600"/>
              <a:t>        Faith is born (planted), cultivated (weeded, fertilized, pruned)</a:t>
            </a:r>
            <a:endParaRPr sz="2600"/>
          </a:p>
          <a:p>
            <a:pPr marL="0" lvl="0" indent="0" algn="l" rtl="0">
              <a:spcBef>
                <a:spcPts val="0"/>
              </a:spcBef>
              <a:spcAft>
                <a:spcPts val="0"/>
              </a:spcAft>
              <a:buClr>
                <a:schemeClr val="dk1"/>
              </a:buClr>
              <a:buSzPct val="42307"/>
              <a:buFont typeface="Arial"/>
              <a:buNone/>
            </a:pPr>
            <a:endParaRPr sz="2600"/>
          </a:p>
          <a:p>
            <a:pPr marL="0" lvl="0" indent="0" algn="l" rtl="0">
              <a:spcBef>
                <a:spcPts val="0"/>
              </a:spcBef>
              <a:spcAft>
                <a:spcPts val="0"/>
              </a:spcAft>
              <a:buClr>
                <a:schemeClr val="dk1"/>
              </a:buClr>
              <a:buSzPct val="42307"/>
              <a:buFont typeface="Arial"/>
              <a:buNone/>
            </a:pPr>
            <a:r>
              <a:rPr lang="en-US" sz="2600"/>
              <a:t>Finisher:   Brings unfinished work to completion (perfection)</a:t>
            </a:r>
            <a:endParaRPr sz="2600"/>
          </a:p>
          <a:p>
            <a:pPr marL="0" lvl="0" indent="0" algn="l" rtl="0">
              <a:spcBef>
                <a:spcPts val="0"/>
              </a:spcBef>
              <a:spcAft>
                <a:spcPts val="0"/>
              </a:spcAft>
              <a:buClr>
                <a:schemeClr val="dk1"/>
              </a:buClr>
              <a:buSzPct val="42307"/>
              <a:buFont typeface="Arial"/>
              <a:buNone/>
            </a:pPr>
            <a:r>
              <a:rPr lang="en-US" sz="2600"/>
              <a:t>                 Brings travel to destination</a:t>
            </a:r>
            <a:endParaRPr sz="2600"/>
          </a:p>
          <a:p>
            <a:pPr marL="0" lvl="0" indent="0" algn="l" rtl="0">
              <a:spcBef>
                <a:spcPts val="0"/>
              </a:spcBef>
              <a:spcAft>
                <a:spcPts val="0"/>
              </a:spcAft>
              <a:buSzPct val="42307"/>
              <a:buNone/>
            </a:pPr>
            <a:r>
              <a:rPr lang="en-US" sz="2600"/>
              <a:t>                 “It is finished”</a:t>
            </a:r>
            <a:endParaRPr/>
          </a:p>
        </p:txBody>
      </p:sp>
      <p:pic>
        <p:nvPicPr>
          <p:cNvPr id="174" name="Google Shape;174;p22"/>
          <p:cNvPicPr preferRelativeResize="0"/>
          <p:nvPr/>
        </p:nvPicPr>
        <p:blipFill rotWithShape="1">
          <a:blip r:embed="rId3">
            <a:alphaModFix/>
          </a:blip>
          <a:srcRect/>
          <a:stretch/>
        </p:blipFill>
        <p:spPr>
          <a:xfrm>
            <a:off x="9841584" y="0"/>
            <a:ext cx="1765954" cy="17553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3"/>
          <p:cNvSpPr txBox="1">
            <a:spLocks noGrp="1"/>
          </p:cNvSpPr>
          <p:nvPr>
            <p:ph type="title"/>
          </p:nvPr>
        </p:nvSpPr>
        <p:spPr>
          <a:xfrm>
            <a:off x="376750" y="306675"/>
            <a:ext cx="8304600" cy="1564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000">
                <a:solidFill>
                  <a:schemeClr val="lt1"/>
                </a:solidFill>
              </a:rPr>
              <a:t>“For the Joy:   (Set before him)                Future: not counting on anything in the present.</a:t>
            </a:r>
            <a:endParaRPr sz="3000">
              <a:solidFill>
                <a:schemeClr val="lt1"/>
              </a:solidFill>
            </a:endParaRPr>
          </a:p>
        </p:txBody>
      </p:sp>
      <p:sp>
        <p:nvSpPr>
          <p:cNvPr id="181" name="Google Shape;181;p23"/>
          <p:cNvSpPr txBox="1">
            <a:spLocks noGrp="1"/>
          </p:cNvSpPr>
          <p:nvPr>
            <p:ph type="body" idx="1"/>
          </p:nvPr>
        </p:nvSpPr>
        <p:spPr>
          <a:xfrm>
            <a:off x="249446" y="1622241"/>
            <a:ext cx="11088600" cy="3969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2400" dirty="0"/>
          </a:p>
          <a:p>
            <a:pPr marL="0" lvl="0" indent="0" algn="l" rtl="0">
              <a:spcBef>
                <a:spcPts val="0"/>
              </a:spcBef>
              <a:spcAft>
                <a:spcPts val="0"/>
              </a:spcAft>
              <a:buClr>
                <a:schemeClr val="dk1"/>
              </a:buClr>
              <a:buSzPts val="1100"/>
              <a:buFont typeface="Arial"/>
              <a:buNone/>
            </a:pPr>
            <a:r>
              <a:rPr lang="en-US" sz="2400" dirty="0"/>
              <a:t>	1. Endured the cross. (certain and painful death)</a:t>
            </a:r>
            <a:endParaRPr sz="2400" dirty="0"/>
          </a:p>
          <a:p>
            <a:pPr marL="0" lvl="0" indent="0" algn="l" rtl="0">
              <a:spcBef>
                <a:spcPts val="0"/>
              </a:spcBef>
              <a:spcAft>
                <a:spcPts val="0"/>
              </a:spcAft>
              <a:buClr>
                <a:schemeClr val="dk1"/>
              </a:buClr>
              <a:buSzPts val="1100"/>
              <a:buFont typeface="Arial"/>
              <a:buNone/>
            </a:pPr>
            <a:r>
              <a:rPr lang="en-US" sz="2400" dirty="0"/>
              <a:t>	2. Despising the shame.   (shame is personal reaction to perceived disrepute)</a:t>
            </a:r>
            <a:endParaRPr sz="2400" dirty="0"/>
          </a:p>
          <a:p>
            <a:pPr marL="0" lvl="0" indent="0" algn="l" rtl="0">
              <a:spcBef>
                <a:spcPts val="0"/>
              </a:spcBef>
              <a:spcAft>
                <a:spcPts val="0"/>
              </a:spcAft>
              <a:buClr>
                <a:schemeClr val="dk1"/>
              </a:buClr>
              <a:buSzPts val="1100"/>
              <a:buFont typeface="Arial"/>
              <a:buNone/>
            </a:pPr>
            <a:r>
              <a:rPr lang="en-US" sz="2400" dirty="0"/>
              <a:t>	3. Set down at the right hand of God.</a:t>
            </a:r>
            <a:endParaRPr sz="2400" dirty="0"/>
          </a:p>
          <a:p>
            <a:pPr marL="0" lvl="0" indent="0" algn="l" rtl="0">
              <a:spcBef>
                <a:spcPts val="0"/>
              </a:spcBef>
              <a:spcAft>
                <a:spcPts val="0"/>
              </a:spcAft>
              <a:buClr>
                <a:schemeClr val="dk1"/>
              </a:buClr>
              <a:buSzPts val="1100"/>
              <a:buFont typeface="Arial"/>
              <a:buNone/>
            </a:pPr>
            <a:r>
              <a:rPr lang="en-US" sz="2400"/>
              <a:t>1 John 1:4    And these things write we unto you, </a:t>
            </a:r>
            <a:r>
              <a:rPr lang="en-US" sz="2400" b="1" u="sng"/>
              <a:t>that your joy may be full</a:t>
            </a:r>
            <a:r>
              <a:rPr lang="en-US" sz="2400"/>
              <a:t>.</a:t>
            </a:r>
            <a:endParaRPr sz="240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3200"/>
              <a:buFont typeface="Arial"/>
              <a:buNone/>
            </a:pPr>
            <a:r>
              <a:rPr lang="en-US" sz="2700" b="1" i="1" u="sng" dirty="0"/>
              <a:t>Joy may not be realized in your lifetime as much as in eternity</a:t>
            </a:r>
            <a:r>
              <a:rPr lang="en-US" dirty="0"/>
              <a:t>.</a:t>
            </a:r>
            <a:endParaRPr dirty="0"/>
          </a:p>
        </p:txBody>
      </p:sp>
      <p:pic>
        <p:nvPicPr>
          <p:cNvPr id="182" name="Google Shape;182;p23"/>
          <p:cNvPicPr preferRelativeResize="0"/>
          <p:nvPr/>
        </p:nvPicPr>
        <p:blipFill rotWithShape="1">
          <a:blip r:embed="rId3">
            <a:alphaModFix/>
          </a:blip>
          <a:srcRect/>
          <a:stretch/>
        </p:blipFill>
        <p:spPr>
          <a:xfrm>
            <a:off x="9841584" y="0"/>
            <a:ext cx="1765954" cy="175535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a:spLocks noGrp="1"/>
          </p:cNvSpPr>
          <p:nvPr>
            <p:ph type="title"/>
          </p:nvPr>
        </p:nvSpPr>
        <p:spPr>
          <a:xfrm>
            <a:off x="515983" y="452718"/>
            <a:ext cx="9533870" cy="10560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5000"/>
              <a:buFont typeface="Century Gothic"/>
              <a:buNone/>
            </a:pPr>
            <a:endParaRPr/>
          </a:p>
        </p:txBody>
      </p:sp>
      <p:sp>
        <p:nvSpPr>
          <p:cNvPr id="188" name="Google Shape;188;p24"/>
          <p:cNvSpPr txBox="1">
            <a:spLocks noGrp="1"/>
          </p:cNvSpPr>
          <p:nvPr>
            <p:ph type="body" idx="1"/>
          </p:nvPr>
        </p:nvSpPr>
        <p:spPr>
          <a:xfrm>
            <a:off x="384048" y="1508760"/>
            <a:ext cx="10947981" cy="473963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800"/>
              <a:buNone/>
            </a:pPr>
            <a:endParaRPr/>
          </a:p>
        </p:txBody>
      </p:sp>
      <p:pic>
        <p:nvPicPr>
          <p:cNvPr id="189" name="Google Shape;189;p24"/>
          <p:cNvPicPr preferRelativeResize="0"/>
          <p:nvPr/>
        </p:nvPicPr>
        <p:blipFill rotWithShape="1">
          <a:blip r:embed="rId3">
            <a:alphaModFix/>
          </a:blip>
          <a:srcRect/>
          <a:stretch/>
        </p:blipFill>
        <p:spPr>
          <a:xfrm>
            <a:off x="9841584" y="0"/>
            <a:ext cx="1765954" cy="175535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txBox="1">
            <a:spLocks noGrp="1"/>
          </p:cNvSpPr>
          <p:nvPr>
            <p:ph type="title"/>
          </p:nvPr>
        </p:nvSpPr>
        <p:spPr>
          <a:xfrm>
            <a:off x="646111" y="452718"/>
            <a:ext cx="10866185"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5000"/>
              <a:buFont typeface="Century Gothic"/>
              <a:buNone/>
            </a:pPr>
            <a:endParaRPr/>
          </a:p>
        </p:txBody>
      </p:sp>
      <p:sp>
        <p:nvSpPr>
          <p:cNvPr id="195" name="Google Shape;195;p25"/>
          <p:cNvSpPr txBox="1">
            <a:spLocks noGrp="1"/>
          </p:cNvSpPr>
          <p:nvPr>
            <p:ph type="body" idx="1"/>
          </p:nvPr>
        </p:nvSpPr>
        <p:spPr>
          <a:xfrm>
            <a:off x="1103312" y="1518558"/>
            <a:ext cx="10866184" cy="472984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360"/>
              <a:buNone/>
            </a:pPr>
            <a:endParaRPr/>
          </a:p>
        </p:txBody>
      </p:sp>
      <p:pic>
        <p:nvPicPr>
          <p:cNvPr id="196" name="Google Shape;196;p25"/>
          <p:cNvPicPr preferRelativeResize="0"/>
          <p:nvPr/>
        </p:nvPicPr>
        <p:blipFill rotWithShape="1">
          <a:blip r:embed="rId3">
            <a:alphaModFix/>
          </a:blip>
          <a:srcRect/>
          <a:stretch/>
        </p:blipFill>
        <p:spPr>
          <a:xfrm>
            <a:off x="9841584" y="0"/>
            <a:ext cx="1765954" cy="1755358"/>
          </a:xfrm>
          <a:prstGeom prst="rect">
            <a:avLst/>
          </a:prstGeom>
          <a:noFill/>
          <a:ln>
            <a:noFill/>
          </a:ln>
        </p:spPr>
      </p:pic>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602</Words>
  <Application>Microsoft Office PowerPoint</Application>
  <PresentationFormat>Widescreen</PresentationFormat>
  <Paragraphs>63</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Noto Sans Symbols</vt:lpstr>
      <vt:lpstr>Calibri</vt:lpstr>
      <vt:lpstr>Century Gothic</vt:lpstr>
      <vt:lpstr>Ion</vt:lpstr>
      <vt:lpstr>Hebrews 12 : 1-2</vt:lpstr>
      <vt:lpstr> Compassed  Not free to roam (independance) Not free from observation (privacy)  with a cloud the nature of the cloud/fog.</vt:lpstr>
      <vt:lpstr>Choices we have to make.  Hold onto your failures and consequences of bad decisions.                        Lay aside:   a.  every weight   b.    every sin                            Why?    It so easily besets us  (failures). Failures bring pain, disharmony, family/relationship disintegration. Run with patience the race.  A. Start.   (Tension, pent up emotions)  B. Middle  (fatigue, boredom, hitting the wall)  C. Finish line  (determination, desire, character)  </vt:lpstr>
      <vt:lpstr>Verse 2.   Looking unto Jesus  Every person named in Chapter 11 looked to God from start to finish. Israelites look to the snake on the cross to be healed. The Roman centurion looked to Christ for his servant to be healed. Peter looked to Christ to walk on the water.</vt:lpstr>
      <vt:lpstr>“For the Joy:   (Set before him)                Future: not counting on anything in the present.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Alethea Stamps</cp:lastModifiedBy>
  <cp:revision>1</cp:revision>
  <dcterms:modified xsi:type="dcterms:W3CDTF">2025-03-15T06:33:00Z</dcterms:modified>
</cp:coreProperties>
</file>