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notesMasterIdLst>
    <p:notesMasterId r:id="rId15"/>
  </p:notesMasterIdLst>
  <p:sldIdLst>
    <p:sldId id="256" r:id="rId2"/>
    <p:sldId id="272" r:id="rId3"/>
    <p:sldId id="344" r:id="rId4"/>
    <p:sldId id="348" r:id="rId5"/>
    <p:sldId id="337" r:id="rId6"/>
    <p:sldId id="349" r:id="rId7"/>
    <p:sldId id="350" r:id="rId8"/>
    <p:sldId id="351" r:id="rId9"/>
    <p:sldId id="352" r:id="rId10"/>
    <p:sldId id="353" r:id="rId11"/>
    <p:sldId id="342" r:id="rId12"/>
    <p:sldId id="330" r:id="rId13"/>
    <p:sldId id="34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3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85" d="100"/>
          <a:sy n="85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EAD11-124D-4D29-8870-2DB990BF4A1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D109B-E9E6-4698-AECB-ABA1971BA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85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1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0393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24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277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33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18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1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5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95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09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59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66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2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4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0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D2E8-540B-42C2-A16E-E8BFA397D04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31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  <p:sldLayoutId id="2147483953" r:id="rId12"/>
    <p:sldLayoutId id="2147483954" r:id="rId13"/>
    <p:sldLayoutId id="2147483955" r:id="rId14"/>
    <p:sldLayoutId id="2147483956" r:id="rId15"/>
    <p:sldLayoutId id="214748395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61E63-9FE2-1F75-4344-AEA3E0245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486" y="1462542"/>
            <a:ext cx="9796734" cy="2298949"/>
          </a:xfrm>
        </p:spPr>
        <p:txBody>
          <a:bodyPr>
            <a:noAutofit/>
          </a:bodyPr>
          <a:lstStyle/>
          <a:p>
            <a:pPr algn="ctr"/>
            <a:r>
              <a:rPr lang="en-US" sz="6300" b="1" dirty="0">
                <a:solidFill>
                  <a:schemeClr val="tx1"/>
                </a:solidFill>
                <a:latin typeface="Garamond" panose="02020404030301010803" pitchFamily="18" charset="0"/>
              </a:rPr>
              <a:t>“The Descent of the King”</a:t>
            </a:r>
            <a:br>
              <a:rPr lang="en-US" sz="63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1000" b="1" dirty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  <a:endParaRPr lang="en-US" sz="4500" b="1" cap="small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FA4F8-68F1-74D5-9E75-0A8C79D28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62188" y="3580870"/>
            <a:ext cx="5745330" cy="2126546"/>
          </a:xfrm>
        </p:spPr>
        <p:txBody>
          <a:bodyPr/>
          <a:lstStyle/>
          <a:p>
            <a:pPr algn="ctr"/>
            <a:r>
              <a:rPr lang="en-US" sz="4000" b="1" cap="small" dirty="0">
                <a:solidFill>
                  <a:schemeClr val="tx1"/>
                </a:solidFill>
                <a:latin typeface="Garamond" panose="02020404030301010803" pitchFamily="18" charset="0"/>
              </a:rPr>
              <a:t>- Palm Sunday -</a:t>
            </a:r>
            <a:endParaRPr lang="en-US" sz="4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2:7-8</a:t>
            </a:r>
          </a:p>
          <a:p>
            <a:pPr marL="0" indent="0" algn="ctr">
              <a:buNone/>
            </a:pP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Pew Bible, New Testament p. 1248</a:t>
            </a:r>
          </a:p>
        </p:txBody>
      </p:sp>
    </p:spTree>
    <p:extLst>
      <p:ext uri="{BB962C8B-B14F-4D97-AF65-F5344CB8AC3E}">
        <p14:creationId xmlns:p14="http://schemas.microsoft.com/office/powerpoint/2010/main" val="2349295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903F0-67BD-0C3F-2834-3633A7EC58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70FE69E-B54D-FFC7-CF56-10F563B11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679277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VII.	Why Did He Go Down?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6AAA85-B331-5940-9AB8-30C6A85DD5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539677"/>
            <a:ext cx="11038499" cy="4861123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6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Because we are sinners.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Because we stood under judgment.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Because Christ took our place.</a:t>
            </a:r>
          </a:p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Supporting Scriptures: </a:t>
            </a:r>
          </a:p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Romans 3:23; 2 Corinthians 5:21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1C0A619A-8755-4C00-5645-9E6C8EBA4D07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ECA694E6-6D40-A6A5-4352-6DDD2C6EF236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019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C89B6-32E1-40CA-DD14-EB7189567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225FEB-5945-D204-0CCA-261D8C068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48" y="515251"/>
            <a:ext cx="9823066" cy="1531087"/>
          </a:xfrm>
        </p:spPr>
        <p:txBody>
          <a:bodyPr>
            <a:normAutofit/>
          </a:bodyPr>
          <a:lstStyle/>
          <a:p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The Great Exchange:</a:t>
            </a:r>
            <a:endParaRPr lang="en-US" sz="4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685783-242F-06A5-2EEB-2CED1A8AD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148" y="2393879"/>
            <a:ext cx="10025434" cy="3004895"/>
          </a:xfrm>
        </p:spPr>
        <p:txBody>
          <a:bodyPr numCol="2">
            <a:normAutofit/>
          </a:bodyPr>
          <a:lstStyle/>
          <a:p>
            <a:r>
              <a:rPr lang="en-US" sz="4000" b="1" u="sng" dirty="0">
                <a:solidFill>
                  <a:schemeClr val="tx1"/>
                </a:solidFill>
                <a:latin typeface="Garamond" panose="02020404030301010803" pitchFamily="18" charset="0"/>
              </a:rPr>
              <a:t>Christ took:</a:t>
            </a:r>
          </a:p>
          <a:p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• Our sin</a:t>
            </a:r>
          </a:p>
          <a:p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• Our shame</a:t>
            </a:r>
          </a:p>
          <a:p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• Our judgment</a:t>
            </a:r>
          </a:p>
          <a:p>
            <a:r>
              <a:rPr lang="en-US" sz="4000" b="1" u="sng" dirty="0">
                <a:solidFill>
                  <a:schemeClr val="tx1"/>
                </a:solidFill>
                <a:latin typeface="Garamond" panose="02020404030301010803" pitchFamily="18" charset="0"/>
              </a:rPr>
              <a:t>We receive:</a:t>
            </a:r>
          </a:p>
          <a:p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• His righteousness</a:t>
            </a:r>
          </a:p>
          <a:p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• His forgiveness</a:t>
            </a:r>
          </a:p>
          <a:p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• His life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ED60351E-3CC8-9C61-63BE-91961CD46452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AutoNum type="arabicPeriod"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D99F17A-EFEA-61D1-5F4C-E4F655D3B429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175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B7264-6FA6-88FF-F529-4B2B3A6BA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9A314F-C159-4345-6501-D899DF7AA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622833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Application: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C5698C-D467-4F2E-E169-46322C64F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772355"/>
            <a:ext cx="11038499" cy="4628445"/>
          </a:xfrm>
        </p:spPr>
        <p:txBody>
          <a:bodyPr>
            <a:noAutofit/>
          </a:bodyPr>
          <a:lstStyle/>
          <a:p>
            <a:pPr marL="1028700" lvl="1" indent="-571500"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Where am I clinging to my rights?</a:t>
            </a:r>
          </a:p>
          <a:p>
            <a:pPr marL="1028700" lvl="1" indent="-571500"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Where is God calling me to humility?</a:t>
            </a:r>
          </a:p>
          <a:p>
            <a:pPr marL="1028700" lvl="1" indent="-571500">
              <a:spcAft>
                <a:spcPts val="6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Where do I need the mind of Christ?</a:t>
            </a:r>
          </a:p>
          <a:p>
            <a:pPr lvl="0">
              <a:buSzPct val="100000"/>
            </a:pPr>
            <a:endParaRPr lang="en-US" sz="14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spcAft>
                <a:spcPts val="600"/>
              </a:spcAft>
              <a:buSzPct val="100000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“We are never more like Christ than when we      choose the lower place.”</a:t>
            </a:r>
          </a:p>
          <a:p>
            <a:pPr lvl="0">
              <a:buSzPct val="100000"/>
            </a:pPr>
            <a:endParaRPr lang="en-US" sz="37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7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E6636BC4-2484-BF65-0A19-CBBF7FB3E13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0CE8C1C7-4E6A-83F7-FF57-48E9B11E1FA6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590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F1D143-04B8-B28F-4F72-22C5FB0BA2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A2553E4-C5ED-D44C-8E79-AA70B565C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48" y="515251"/>
            <a:ext cx="9823066" cy="1531087"/>
          </a:xfrm>
        </p:spPr>
        <p:txBody>
          <a:bodyPr>
            <a:normAutofit/>
          </a:bodyPr>
          <a:lstStyle/>
          <a:p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Looking Ahead:</a:t>
            </a:r>
            <a:endParaRPr lang="en-US" sz="4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AA0D37-38DB-B0BE-F3EF-D63626F57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148" y="2562578"/>
            <a:ext cx="9928986" cy="26887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2:9</a:t>
            </a:r>
          </a:p>
          <a:p>
            <a:r>
              <a:rPr lang="en-US" sz="4000" b="1" i="1" dirty="0">
                <a:solidFill>
                  <a:schemeClr val="tx1"/>
                </a:solidFill>
                <a:latin typeface="Garamond" panose="02020404030301010803" pitchFamily="18" charset="0"/>
              </a:rPr>
              <a:t> “Therefore God has highly exalted Him…”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20C9D12-BDB0-9551-DF9C-0C9F33B6A3D7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AutoNum type="arabicPeriod"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A86D1808-3913-48FA-A0C9-0D7BF3FA1D03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457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6DF73-347A-7179-65DF-DB725FE98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919E08-A930-DC42-8243-247F7CE5E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48" y="515251"/>
            <a:ext cx="9823066" cy="1531087"/>
          </a:xfrm>
        </p:spPr>
        <p:txBody>
          <a:bodyPr>
            <a:norm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2:7-8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2F95F2-CC4D-A4C3-5882-A5AC055C5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148" y="2393879"/>
            <a:ext cx="9823066" cy="3004895"/>
          </a:xfrm>
        </p:spPr>
        <p:txBody>
          <a:bodyPr>
            <a:normAutofit lnSpcReduction="10000"/>
          </a:bodyPr>
          <a:lstStyle/>
          <a:p>
            <a:r>
              <a:rPr lang="en-US" sz="4000" b="1" i="1" dirty="0">
                <a:solidFill>
                  <a:schemeClr val="tx1"/>
                </a:solidFill>
                <a:latin typeface="Garamond" panose="02020404030301010803" pitchFamily="18" charset="0"/>
              </a:rPr>
              <a:t>“but emptied Himself, by taking the form of a servant, being born in the likeness of men. And being found in human form, He humbled Himself by becoming obedient to the point of death, even death on a cross.”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FEB4CE7-833C-055C-56D9-678D1FD9E486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AutoNum type="arabicPeriod"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2F31FD0D-E7E1-E44D-B1F3-E1CEAB694FA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9369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B52FB-4BAC-529B-0123-BB3818BDA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345762-8E80-5AE7-4EE8-80803EDBC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148" y="515252"/>
            <a:ext cx="9823066" cy="1249754"/>
          </a:xfrm>
        </p:spPr>
        <p:txBody>
          <a:bodyPr>
            <a:normAutofit/>
          </a:bodyPr>
          <a:lstStyle/>
          <a:p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The Big </a:t>
            </a:r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Idea</a:t>
            </a:r>
            <a:r>
              <a:rPr lang="en-US" sz="4500" b="1" cap="none" dirty="0">
                <a:solidFill>
                  <a:schemeClr val="tx1"/>
                </a:solidFill>
                <a:latin typeface="Garamond" panose="02020404030301010803" pitchFamily="18" charset="0"/>
              </a:rPr>
              <a:t>:</a:t>
            </a:r>
            <a:endParaRPr lang="en-US" sz="45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EEE912-B6C9-F592-1C56-7C9C321C9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148" y="2032000"/>
            <a:ext cx="10025434" cy="4310749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Christ willingly descended to the lowest  place to save us.</a:t>
            </a:r>
          </a:p>
          <a:p>
            <a:endParaRPr lang="en-US" sz="4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ctr"/>
            <a:r>
              <a:rPr lang="en-US" sz="4000" b="1" i="1" dirty="0">
                <a:solidFill>
                  <a:schemeClr val="tx1"/>
                </a:solidFill>
                <a:latin typeface="Garamond" panose="02020404030301010803" pitchFamily="18" charset="0"/>
              </a:rPr>
              <a:t>“And He went lower.”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86E8AB72-4E1F-BAC9-30B3-D07716B49B1A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AutoNum type="arabicPeriod"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39A1C5A3-1054-689D-0DD9-3DA3E85669CC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416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E5383F-199C-1BD9-36BF-4D3D0182A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ED240F5-C872-8414-16B7-049DAA2B9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679277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I.	He Emptied Himself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A49AC6-3806-E140-A3A2-1B4DBF734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539677"/>
            <a:ext cx="11038499" cy="4861123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2:7a</a:t>
            </a:r>
          </a:p>
          <a:p>
            <a:pPr lvl="0">
              <a:buSzPct val="100000"/>
            </a:pPr>
            <a:endParaRPr lang="en-US" sz="6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Christ did not cease to be God.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He laid aside His privileges. 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He did not cling to His rights.</a:t>
            </a:r>
          </a:p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Supporting Scripture:  Hebrews 1:3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E5F9136-8CE8-80E8-EDA3-D4F0CD3B62B4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FF4774E4-20F5-F7C1-E49E-4D8B059F1D6F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568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AFCAD-05D1-5581-FDC6-9DB2E145C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D24C8D-5150-74A6-8098-DE3D75A28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679277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II.	He Took the Form of a Servant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A27945-2F19-040B-D30B-985E9CE5E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539677"/>
            <a:ext cx="11038499" cy="4861123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2:7b</a:t>
            </a:r>
          </a:p>
          <a:p>
            <a:pPr lvl="0">
              <a:buSzPct val="100000"/>
            </a:pPr>
            <a:endParaRPr lang="en-US" sz="6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The One who should be served became                the servant.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He came not to be served, but to serve.</a:t>
            </a:r>
          </a:p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Supporting Scripture:  Mark 10:45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4EAD839-78BC-2739-358B-132523D0DB31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3F35851C-0C08-16F3-0D5E-771EBEE2C5E1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251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07352-6B45-7273-BDAB-9DED7AE8B7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11186C-064A-F57B-4BB7-46B5D4AA7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679277"/>
            <a:ext cx="10116716" cy="8604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III.	He Was Made in the Likeness of Men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CC5887-20CA-860E-8FD4-B65BC53CA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539677"/>
            <a:ext cx="11038499" cy="4861123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2:7c</a:t>
            </a:r>
          </a:p>
          <a:p>
            <a:pPr lvl="0">
              <a:buSzPct val="100000"/>
            </a:pPr>
            <a:endParaRPr lang="en-US" sz="6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The eternal Son became truly human.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The Word became flesh.</a:t>
            </a:r>
          </a:p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Supporting Scripture:  John 1:14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53BDF12-F482-A7A8-01E4-3967C722A7A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DDF67D39-4A26-D3BB-469C-A02C9A11A4E5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865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4B5B3-08F1-D631-105B-6398FD4544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DC8E2E9-5910-86DC-D4E7-F304D0843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679277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IV.	He Humbled Himself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11F7BD-3C3E-D65B-2680-AD815CAC5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539677"/>
            <a:ext cx="11038499" cy="4861123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2:8a</a:t>
            </a:r>
          </a:p>
          <a:p>
            <a:pPr lvl="0">
              <a:buSzPct val="100000"/>
            </a:pPr>
            <a:endParaRPr lang="en-US" sz="6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His humility was chosen, not forced.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This reveals the heart of Christ.</a:t>
            </a:r>
          </a:p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Supporting Scripture:  Matthew 11:29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7329812-95B5-9D82-0377-24689BA27374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DB3F9D39-589B-5214-DB2E-1DEC67AA62B2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93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200DF-6EB9-2A37-E6D2-3E69485BA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22793C-6180-1BC4-1412-0EB2A5EDD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679277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V.	He Became Obedient to Death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015106-BA87-C00E-D296-25C1D95C8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539677"/>
            <a:ext cx="11038499" cy="4861123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2:8b</a:t>
            </a:r>
          </a:p>
          <a:p>
            <a:pPr lvl="0">
              <a:buSzPct val="100000"/>
            </a:pPr>
            <a:endParaRPr lang="en-US" sz="6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Obedience led Him to the cross.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Costly, willing submission.</a:t>
            </a:r>
          </a:p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Supporting Scripture:  Luke 22:42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C6D6585-79E8-9289-9B00-4CFE322F800B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FF8D66E4-FA63-AA78-0AE6-C6925204CCCF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485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C639A-EDA7-A1DC-7370-9BD0EC7E7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22DC8EB-04F4-5908-37A0-E2C4945D2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679277"/>
            <a:ext cx="10116716" cy="860400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VI.	Even Death on a Cross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603912-AA8B-C98C-A96A-61BFEB9F67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539677"/>
            <a:ext cx="11038499" cy="4861123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Philippians 2:8c</a:t>
            </a:r>
          </a:p>
          <a:p>
            <a:pPr lvl="0">
              <a:buSzPct val="100000"/>
            </a:pPr>
            <a:endParaRPr lang="en-US" sz="6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The lowest, most shameful death.</a:t>
            </a:r>
          </a:p>
          <a:p>
            <a:pPr marL="514350" lvl="0" indent="-514350">
              <a:spcAft>
                <a:spcPts val="1200"/>
              </a:spcAft>
              <a:buSzPct val="100000"/>
              <a:buAutoNum type="alphaUcPeriod"/>
            </a:pPr>
            <a:r>
              <a:rPr lang="en-US" sz="3700" b="1" dirty="0">
                <a:solidFill>
                  <a:schemeClr val="tx1"/>
                </a:solidFill>
                <a:latin typeface="Garamond" panose="02020404030301010803" pitchFamily="18" charset="0"/>
              </a:rPr>
              <a:t>Not only suffering—but substitution.</a:t>
            </a:r>
          </a:p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Supporting Scriptures: </a:t>
            </a:r>
          </a:p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Galatians 3:13; 2 Corinthians 5:21; 1 Peter 2:24; </a:t>
            </a:r>
          </a:p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John 10:18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4E8D5CB-C85F-EC9E-4483-13288136D519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F719B48-F7D7-1554-38BE-D89AA93F0340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42897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1141</TotalTime>
  <Words>409</Words>
  <Application>Microsoft Office PowerPoint</Application>
  <PresentationFormat>Widescreen</PresentationFormat>
  <Paragraphs>74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Garamond</vt:lpstr>
      <vt:lpstr>Trebuchet MS</vt:lpstr>
      <vt:lpstr>Wingdings 3</vt:lpstr>
      <vt:lpstr>Facet</vt:lpstr>
      <vt:lpstr>“The Descent of the King”  </vt:lpstr>
      <vt:lpstr>Philippians 2:7-8</vt:lpstr>
      <vt:lpstr>The Big Idea:</vt:lpstr>
      <vt:lpstr>I. He Emptied Himself </vt:lpstr>
      <vt:lpstr>II. He Took the Form of a Servant </vt:lpstr>
      <vt:lpstr>III. He Was Made in the Likeness of Men </vt:lpstr>
      <vt:lpstr>IV. He Humbled Himself </vt:lpstr>
      <vt:lpstr>V. He Became Obedient to Death </vt:lpstr>
      <vt:lpstr>VI. Even Death on a Cross </vt:lpstr>
      <vt:lpstr>VII. Why Did He Go Down?</vt:lpstr>
      <vt:lpstr>The Great Exchange:</vt:lpstr>
      <vt:lpstr>Application:</vt:lpstr>
      <vt:lpstr>Looking Ahead: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Alethea Stamps</dc:creator>
  <cp:lastModifiedBy>Alethea Stamps</cp:lastModifiedBy>
  <cp:revision>31</cp:revision>
  <dcterms:created xsi:type="dcterms:W3CDTF">2025-11-15T05:39:45Z</dcterms:created>
  <dcterms:modified xsi:type="dcterms:W3CDTF">2026-03-29T13:20:03Z</dcterms:modified>
</cp:coreProperties>
</file>