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307" r:id="rId2"/>
    <p:sldId id="571" r:id="rId3"/>
    <p:sldId id="3916" r:id="rId4"/>
    <p:sldId id="3919" r:id="rId5"/>
    <p:sldId id="3920" r:id="rId6"/>
    <p:sldId id="3921" r:id="rId7"/>
    <p:sldId id="322" r:id="rId8"/>
  </p:sldIdLst>
  <p:sldSz cx="12192000" cy="6858000"/>
  <p:notesSz cx="7099300" cy="9385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7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7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867E5A53-2486-4E3A-8424-3F8493DB3F12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9F14B8F8-0443-4C6A-B857-252263001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90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7A8AF-46BA-495D-A6A9-C4E1AA5DC2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86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4B8F8-0443-4C6A-B857-2522630016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64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4B8F8-0443-4C6A-B857-2522630016E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642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32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ED4976-C005-124C-49C8-239BBCB1128F}"/>
              </a:ext>
            </a:extLst>
          </p:cNvPr>
          <p:cNvSpPr/>
          <p:nvPr userDrawn="1"/>
        </p:nvSpPr>
        <p:spPr>
          <a:xfrm>
            <a:off x="1055716" y="473825"/>
            <a:ext cx="3923608" cy="202830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logo with a cross on it&#10;&#10;Description automatically generated">
            <a:extLst>
              <a:ext uri="{FF2B5EF4-FFF2-40B4-BE49-F238E27FC236}">
                <a16:creationId xmlns:a16="http://schemas.microsoft.com/office/drawing/2014/main" id="{53B2679F-FC95-EBB0-891D-431A4DED7E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46909" y="613901"/>
            <a:ext cx="3407705" cy="174815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4000"/>
            </a:lvl1pPr>
            <a:lvl2pPr>
              <a:buClr>
                <a:schemeClr val="tx1"/>
              </a:buClr>
              <a:defRPr sz="3600"/>
            </a:lvl2pPr>
            <a:lvl3pPr>
              <a:buClr>
                <a:schemeClr val="tx1"/>
              </a:buClr>
              <a:defRPr sz="3200"/>
            </a:lvl3pPr>
            <a:lvl4pPr>
              <a:buClr>
                <a:schemeClr val="tx1"/>
              </a:buClr>
              <a:defRPr sz="2800"/>
            </a:lvl4pPr>
            <a:lvl5pPr>
              <a:buClr>
                <a:schemeClr val="tx1"/>
              </a:buCl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32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4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4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1/27/2024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32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4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801" y="2925974"/>
            <a:ext cx="11449710" cy="3329581"/>
          </a:xfrm>
        </p:spPr>
        <p:txBody>
          <a:bodyPr/>
          <a:lstStyle/>
          <a:p>
            <a:br>
              <a:rPr lang="en-US" sz="4400" dirty="0"/>
            </a:br>
            <a:br>
              <a:rPr lang="en-US" sz="4000" dirty="0"/>
            </a:br>
            <a:r>
              <a:rPr lang="en-US" sz="1800" dirty="0"/>
              <a:t> 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4000" b="1" dirty="0"/>
              <a:t>Jesus, Truly the Son of God</a:t>
            </a:r>
            <a:br>
              <a:rPr lang="en-US" sz="4000" b="1" dirty="0"/>
            </a:br>
            <a:r>
              <a:rPr lang="en-US" sz="4000" b="1" dirty="0"/>
              <a:t>Matthew 14:22-33</a:t>
            </a:r>
            <a:br>
              <a:rPr lang="en-US" sz="4000" b="1" dirty="0"/>
            </a:br>
            <a:br>
              <a:rPr lang="en-US" sz="4400" b="1" dirty="0"/>
            </a:br>
            <a:r>
              <a:rPr lang="en-US" sz="4000" b="1" dirty="0"/>
              <a:t>Pastor Sam</a:t>
            </a:r>
            <a:br>
              <a:rPr lang="en-US" sz="4000" b="1" dirty="0"/>
            </a:br>
            <a:r>
              <a:rPr lang="en-US" sz="4000" b="1" dirty="0"/>
              <a:t>January 28, 2023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11432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>
            <a:extLst>
              <a:ext uri="{FF2B5EF4-FFF2-40B4-BE49-F238E27FC236}">
                <a16:creationId xmlns:a16="http://schemas.microsoft.com/office/drawing/2014/main" id="{32454A55-8D0E-4288-BA8C-0F28467A2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2716DD-F5F3-430D-BFCF-5E702467F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 b="1"/>
              <a:t>Scripture Reading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BF945A-4452-4881-AF25-582DE1943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924298"/>
            <a:ext cx="12192417" cy="29337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7BF02DAB-EEF0-487F-A106-B70843EA6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1695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FECBB-AA81-4985-9C05-58FD5E565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661" y="2543981"/>
            <a:ext cx="5875534" cy="365868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Jesus, Truly the Son of God</a:t>
            </a: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Matthew 14:22-32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FA416A-02F5-4763-B73B-06432EE51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1916" y="3220819"/>
            <a:ext cx="5451627" cy="231694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39693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9A314-7997-E0CE-9D1F-E05C24FB0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1D20F-7B04-5D30-AFF4-50080FB21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046" y="2031524"/>
            <a:ext cx="5086234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Jesus commands his disciples to go back to the other side…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BA8EE4-6C26-181C-3FDC-AF45A7683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157" y="365589"/>
            <a:ext cx="6077798" cy="603969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5B0A64A-8795-B2BC-0078-1759C72F0CF2}"/>
              </a:ext>
            </a:extLst>
          </p:cNvPr>
          <p:cNvCxnSpPr/>
          <p:nvPr/>
        </p:nvCxnSpPr>
        <p:spPr>
          <a:xfrm flipH="1" flipV="1">
            <a:off x="8816196" y="2286000"/>
            <a:ext cx="871268" cy="26741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805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96A14-A7D8-525D-00E9-906385E0B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A3534DD-A722-2F59-2770-AC8561B134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1003493"/>
              </p:ext>
            </p:extLst>
          </p:nvPr>
        </p:nvGraphicFramePr>
        <p:xfrm>
          <a:off x="391935" y="1250830"/>
          <a:ext cx="11153954" cy="53098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6977">
                  <a:extLst>
                    <a:ext uri="{9D8B030D-6E8A-4147-A177-3AD203B41FA5}">
                      <a16:colId xmlns:a16="http://schemas.microsoft.com/office/drawing/2014/main" val="1945977395"/>
                    </a:ext>
                  </a:extLst>
                </a:gridCol>
                <a:gridCol w="5576977">
                  <a:extLst>
                    <a:ext uri="{9D8B030D-6E8A-4147-A177-3AD203B41FA5}">
                      <a16:colId xmlns:a16="http://schemas.microsoft.com/office/drawing/2014/main" val="111406008"/>
                    </a:ext>
                  </a:extLst>
                </a:gridCol>
              </a:tblGrid>
              <a:tr h="1302589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Moses</a:t>
                      </a:r>
                    </a:p>
                    <a:p>
                      <a:pPr algn="ctr"/>
                      <a:r>
                        <a:rPr lang="en-US" sz="3200" dirty="0"/>
                        <a:t>(Deut.18:14-19)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JESUS</a:t>
                      </a:r>
                    </a:p>
                    <a:p>
                      <a:pPr algn="ctr"/>
                      <a:r>
                        <a:rPr lang="en-US" sz="3200" dirty="0"/>
                        <a:t>(Heb. 3:3-4)</a:t>
                      </a:r>
                      <a:endParaRPr lang="en-US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234528"/>
                  </a:ext>
                </a:extLst>
              </a:tr>
              <a:tr h="589301">
                <a:tc>
                  <a:txBody>
                    <a:bodyPr/>
                    <a:lstStyle/>
                    <a:p>
                      <a:r>
                        <a:rPr lang="en-US" sz="2400" dirty="0"/>
                        <a:t>Israel in the desert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Jews in the desert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86957"/>
                  </a:ext>
                </a:extLst>
              </a:tr>
              <a:tr h="589301">
                <a:tc>
                  <a:txBody>
                    <a:bodyPr/>
                    <a:lstStyle/>
                    <a:p>
                      <a:r>
                        <a:rPr lang="en-US" sz="2400" dirty="0"/>
                        <a:t>Organized by Tribe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Organized by 50s &amp; 100s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425818"/>
                  </a:ext>
                </a:extLst>
              </a:tr>
              <a:tr h="1060743">
                <a:tc>
                  <a:txBody>
                    <a:bodyPr/>
                    <a:lstStyle/>
                    <a:p>
                      <a:r>
                        <a:rPr lang="en-US" sz="2400" dirty="0"/>
                        <a:t>Messenger that God would provide Manna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Personally multiplied food to feed the people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261728"/>
                  </a:ext>
                </a:extLst>
              </a:tr>
              <a:tr h="589301">
                <a:tc>
                  <a:txBody>
                    <a:bodyPr/>
                    <a:lstStyle/>
                    <a:p>
                      <a:r>
                        <a:rPr lang="en-US" sz="2400" dirty="0"/>
                        <a:t>Led Israel through the Red Sea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Walked on top of the Sea of Galilee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576495"/>
                  </a:ext>
                </a:extLst>
              </a:tr>
              <a:tr h="589301">
                <a:tc>
                  <a:txBody>
                    <a:bodyPr/>
                    <a:lstStyle/>
                    <a:p>
                      <a:r>
                        <a:rPr lang="en-US" sz="2400" dirty="0"/>
                        <a:t>Fierce wind parted the Red Sea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Fierce wind threatened disciples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757965"/>
                  </a:ext>
                </a:extLst>
              </a:tr>
              <a:tr h="589301">
                <a:tc>
                  <a:txBody>
                    <a:bodyPr/>
                    <a:lstStyle/>
                    <a:p>
                      <a:r>
                        <a:rPr lang="en-US" sz="2400" dirty="0"/>
                        <a:t>After crossing the Red Sea </a:t>
                      </a:r>
                      <a:r>
                        <a:rPr lang="en-US" sz="2400" dirty="0">
                          <a:sym typeface="Wingdings" panose="05000000000000000000" pitchFamily="2" charset="2"/>
                        </a:rPr>
                        <a:t> Peace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After Jesus got in the boat </a:t>
                      </a:r>
                      <a:r>
                        <a:rPr lang="en-US" sz="2400" dirty="0">
                          <a:sym typeface="Wingdings" panose="05000000000000000000" pitchFamily="2" charset="2"/>
                        </a:rPr>
                        <a:t> Peace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36778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F994E50-F2FA-AB00-3430-16971946AFAF}"/>
              </a:ext>
            </a:extLst>
          </p:cNvPr>
          <p:cNvSpPr txBox="1"/>
          <p:nvPr/>
        </p:nvSpPr>
        <p:spPr>
          <a:xfrm>
            <a:off x="5175282" y="1081700"/>
            <a:ext cx="7936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/>
              <a:t>&lt;</a:t>
            </a:r>
          </a:p>
        </p:txBody>
      </p:sp>
    </p:spTree>
    <p:extLst>
      <p:ext uri="{BB962C8B-B14F-4D97-AF65-F5344CB8AC3E}">
        <p14:creationId xmlns:p14="http://schemas.microsoft.com/office/powerpoint/2010/main" val="1994435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8D305-AC9C-8839-F82E-66615C1DA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232" y="219805"/>
            <a:ext cx="9404723" cy="1400530"/>
          </a:xfrm>
        </p:spPr>
        <p:txBody>
          <a:bodyPr/>
          <a:lstStyle/>
          <a:p>
            <a:r>
              <a:rPr lang="en-US" dirty="0"/>
              <a:t>Fulfillment of Psalm 107:25-30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AABC1-B675-7D9D-8A14-6BEE769EF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232" y="1224952"/>
            <a:ext cx="11321602" cy="570206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b="0" i="0" dirty="0">
                <a:effectLst/>
                <a:latin typeface="system-ui"/>
              </a:rPr>
              <a:t>For he commanded and raised the stormy wind, which lifted up the waves of the sea. </a:t>
            </a:r>
            <a:r>
              <a:rPr lang="en-US" sz="3600" b="1" i="0" baseline="30000" dirty="0">
                <a:effectLst/>
                <a:latin typeface="system-ui"/>
              </a:rPr>
              <a:t>26 </a:t>
            </a:r>
            <a:r>
              <a:rPr lang="en-US" sz="3600" b="0" i="0" dirty="0">
                <a:effectLst/>
                <a:latin typeface="system-ui"/>
              </a:rPr>
              <a:t>They mounted up to heaven; they went down to the depths; their courage melted away in their evil plight; </a:t>
            </a:r>
            <a:r>
              <a:rPr lang="en-US" sz="3600" b="1" i="0" baseline="30000" dirty="0">
                <a:effectLst/>
                <a:latin typeface="system-ui"/>
              </a:rPr>
              <a:t>27 </a:t>
            </a:r>
            <a:r>
              <a:rPr lang="en-US" sz="3600" b="0" i="0" dirty="0">
                <a:effectLst/>
                <a:latin typeface="system-ui"/>
              </a:rPr>
              <a:t>they reeled and staggered like drunken men and were at their wits' end.</a:t>
            </a:r>
            <a:r>
              <a:rPr lang="en-US" sz="3600" b="1" i="0" baseline="30000" dirty="0">
                <a:effectLst/>
                <a:latin typeface="system-ui"/>
              </a:rPr>
              <a:t>28 </a:t>
            </a:r>
            <a:r>
              <a:rPr lang="en-US" sz="3600" b="0" i="0" dirty="0">
                <a:effectLst/>
                <a:latin typeface="system-ui"/>
              </a:rPr>
              <a:t>Then they cried to the </a:t>
            </a:r>
            <a:r>
              <a:rPr lang="en-US" sz="3600" b="0" i="0" cap="small" dirty="0">
                <a:effectLst/>
                <a:latin typeface="system-ui"/>
              </a:rPr>
              <a:t>Lord</a:t>
            </a:r>
            <a:r>
              <a:rPr lang="en-US" sz="3600" b="0" i="0" dirty="0">
                <a:effectLst/>
                <a:latin typeface="system-ui"/>
              </a:rPr>
              <a:t> in their trouble, and he delivered them from their distress. </a:t>
            </a:r>
            <a:r>
              <a:rPr lang="en-US" sz="3600" b="1" i="0" baseline="30000" dirty="0">
                <a:effectLst/>
                <a:latin typeface="system-ui"/>
              </a:rPr>
              <a:t>29 </a:t>
            </a:r>
            <a:r>
              <a:rPr lang="en-US" sz="3600" b="0" i="0" dirty="0">
                <a:effectLst/>
                <a:latin typeface="system-ui"/>
              </a:rPr>
              <a:t>He made the storm be still, and the waves of the sea were hushed. </a:t>
            </a:r>
            <a:r>
              <a:rPr lang="en-US" sz="3600" b="1" i="0" baseline="30000" dirty="0">
                <a:effectLst/>
                <a:latin typeface="system-ui"/>
              </a:rPr>
              <a:t>30 </a:t>
            </a:r>
            <a:r>
              <a:rPr lang="en-US" sz="3600" b="0" i="0" dirty="0">
                <a:effectLst/>
                <a:latin typeface="system-ui"/>
              </a:rPr>
              <a:t>Then they were glad that the waters were quiet, and he brought them to their desired haven. </a:t>
            </a:r>
            <a:r>
              <a:rPr lang="en-US" sz="3600" b="1" i="0" baseline="30000" dirty="0">
                <a:effectLst/>
                <a:latin typeface="system-ui"/>
              </a:rPr>
              <a:t>31 </a:t>
            </a:r>
            <a:r>
              <a:rPr lang="en-US" sz="3600" b="0" i="0" dirty="0">
                <a:effectLst/>
                <a:latin typeface="system-ui"/>
              </a:rPr>
              <a:t>Let them thank the </a:t>
            </a:r>
            <a:r>
              <a:rPr lang="en-US" sz="3600" b="0" i="0" cap="small" dirty="0">
                <a:effectLst/>
                <a:latin typeface="system-ui"/>
              </a:rPr>
              <a:t>Lord</a:t>
            </a:r>
            <a:r>
              <a:rPr lang="en-US" sz="3600" b="0" i="0" dirty="0">
                <a:effectLst/>
                <a:latin typeface="system-ui"/>
              </a:rPr>
              <a:t> for his steadfast love, for his wondrous works to the children of man!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65730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72C95-1AF6-6E51-F5F4-E6DF86438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9BE7C-4AF4-3573-F000-9A508AF2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904" y="1690777"/>
            <a:ext cx="10119654" cy="4790535"/>
          </a:xfrm>
        </p:spPr>
        <p:txBody>
          <a:bodyPr>
            <a:normAutofit lnSpcReduction="10000"/>
          </a:bodyPr>
          <a:lstStyle/>
          <a:p>
            <a:pPr marL="742950" indent="-742950">
              <a:buAutoNum type="arabicPeriod"/>
            </a:pPr>
            <a:r>
              <a:rPr lang="en-US" dirty="0"/>
              <a:t>The Lord knows what is best for us.</a:t>
            </a:r>
          </a:p>
          <a:p>
            <a:pPr marL="742950" indent="-742950">
              <a:buAutoNum type="arabicPeriod"/>
            </a:pPr>
            <a:r>
              <a:rPr lang="en-US" dirty="0"/>
              <a:t>He will send trials to: a) test our faith;    b) stretch us so that we might grow</a:t>
            </a:r>
          </a:p>
          <a:p>
            <a:pPr marL="742950" indent="-742950">
              <a:buAutoNum type="arabicPeriod"/>
            </a:pPr>
            <a:r>
              <a:rPr lang="en-US" dirty="0"/>
              <a:t>In times of trial, we need </a:t>
            </a:r>
            <a:r>
              <a:rPr lang="en-US"/>
              <a:t>to PRAY!</a:t>
            </a:r>
            <a:endParaRPr lang="en-US" dirty="0"/>
          </a:p>
          <a:p>
            <a:pPr marL="742950" indent="-742950">
              <a:buAutoNum type="arabicPeriod"/>
            </a:pPr>
            <a:r>
              <a:rPr lang="en-US" dirty="0"/>
              <a:t>Over time, we must grow in our worship of King Jesus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742950" indent="-7429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084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 sz="6000" b="1"/>
              <a:t>To God be the glory! 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0577712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55236</TotalTime>
  <Words>344</Words>
  <Application>Microsoft Office PowerPoint</Application>
  <PresentationFormat>Widescreen</PresentationFormat>
  <Paragraphs>37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Century Gothic</vt:lpstr>
      <vt:lpstr>system-ui</vt:lpstr>
      <vt:lpstr>Wingdings</vt:lpstr>
      <vt:lpstr>Wingdings 3</vt:lpstr>
      <vt:lpstr>Ion</vt:lpstr>
      <vt:lpstr>                   Jesus, Truly the Son of God Matthew 14:22-33  Pastor Sam January 28, 2023</vt:lpstr>
      <vt:lpstr>Scripture Reading</vt:lpstr>
      <vt:lpstr>PowerPoint Presentation</vt:lpstr>
      <vt:lpstr>PowerPoint Presentation</vt:lpstr>
      <vt:lpstr>Fulfillment of Psalm 107:25-30</vt:lpstr>
      <vt:lpstr>Application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contrarian wisdom of God  Isaiah 55:8-9</dc:title>
  <dc:creator>Samuel Kim</dc:creator>
  <cp:lastModifiedBy>Samuel Kim</cp:lastModifiedBy>
  <cp:revision>108</cp:revision>
  <cp:lastPrinted>2024-01-13T06:58:57Z</cp:lastPrinted>
  <dcterms:created xsi:type="dcterms:W3CDTF">2021-11-19T21:57:39Z</dcterms:created>
  <dcterms:modified xsi:type="dcterms:W3CDTF">2024-01-28T00:56:36Z</dcterms:modified>
</cp:coreProperties>
</file>