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sldIdLst>
    <p:sldId id="307" r:id="rId2"/>
    <p:sldId id="571" r:id="rId3"/>
    <p:sldId id="3924" r:id="rId4"/>
    <p:sldId id="3931" r:id="rId5"/>
    <p:sldId id="3925" r:id="rId6"/>
    <p:sldId id="3929" r:id="rId7"/>
    <p:sldId id="3926" r:id="rId8"/>
    <p:sldId id="3930" r:id="rId9"/>
    <p:sldId id="3927" r:id="rId10"/>
    <p:sldId id="322" r:id="rId11"/>
  </p:sldIdLst>
  <p:sldSz cx="12192000" cy="6858000"/>
  <p:notesSz cx="7099300" cy="9385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0BE360-2CF2-4CEF-9D89-1DC7C719E759}" v="5" dt="2024-02-15T01:05:19.9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471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276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470895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470895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r">
              <a:defRPr sz="1200"/>
            </a:lvl1pPr>
          </a:lstStyle>
          <a:p>
            <a:fld id="{867E5A53-2486-4E3A-8424-3F8493DB3F12}" type="datetimeFigureOut">
              <a:rPr lang="en-US" smtClean="0"/>
              <a:t>2/24/2024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29275" cy="3167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92" tIns="47096" rIns="94192" bIns="4709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516676"/>
            <a:ext cx="5679440" cy="3695462"/>
          </a:xfrm>
          <a:prstGeom prst="rect">
            <a:avLst/>
          </a:prstGeom>
        </p:spPr>
        <p:txBody>
          <a:bodyPr vert="horz" lIns="94192" tIns="47096" rIns="94192" bIns="4709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4407"/>
            <a:ext cx="3076363" cy="470894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8914407"/>
            <a:ext cx="3076363" cy="470894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r">
              <a:defRPr sz="1200"/>
            </a:lvl1pPr>
          </a:lstStyle>
          <a:p>
            <a:fld id="{9F14B8F8-0443-4C6A-B857-252263001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290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7A8AF-46BA-495D-A6A9-C4E1AA5DC2E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786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14B8F8-0443-4C6A-B857-2522630016E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64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14B8F8-0443-4C6A-B857-2522630016E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642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32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2/24/2024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ED4976-C005-124C-49C8-239BBCB1128F}"/>
              </a:ext>
            </a:extLst>
          </p:cNvPr>
          <p:cNvSpPr/>
          <p:nvPr userDrawn="1"/>
        </p:nvSpPr>
        <p:spPr>
          <a:xfrm>
            <a:off x="1055716" y="473825"/>
            <a:ext cx="3923608" cy="202830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logo with a cross on it&#10;&#10;Description automatically generated">
            <a:extLst>
              <a:ext uri="{FF2B5EF4-FFF2-40B4-BE49-F238E27FC236}">
                <a16:creationId xmlns:a16="http://schemas.microsoft.com/office/drawing/2014/main" id="{53B2679F-FC95-EBB0-891D-431A4DED7E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46909" y="613901"/>
            <a:ext cx="3407705" cy="174815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1"/>
              </a:buClr>
              <a:defRPr sz="4000"/>
            </a:lvl1pPr>
            <a:lvl2pPr>
              <a:buClr>
                <a:schemeClr val="tx1"/>
              </a:buClr>
              <a:defRPr sz="3600"/>
            </a:lvl2pPr>
            <a:lvl3pPr>
              <a:buClr>
                <a:schemeClr val="tx1"/>
              </a:buClr>
              <a:defRPr sz="3200"/>
            </a:lvl3pPr>
            <a:lvl4pPr>
              <a:buClr>
                <a:schemeClr val="tx1"/>
              </a:buClr>
              <a:defRPr sz="2800"/>
            </a:lvl4pPr>
            <a:lvl5pPr>
              <a:buClr>
                <a:schemeClr val="tx1"/>
              </a:buClr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32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buClr>
                <a:schemeClr val="tx1"/>
              </a:buClr>
              <a:defRPr sz="2800"/>
            </a:lvl1pPr>
            <a:lvl2pPr>
              <a:buClr>
                <a:schemeClr val="tx1"/>
              </a:buClr>
              <a:defRPr sz="2400"/>
            </a:lvl2pPr>
            <a:lvl3pPr>
              <a:buClr>
                <a:schemeClr val="tx1"/>
              </a:buClr>
              <a:defRPr sz="2000"/>
            </a:lvl3pPr>
            <a:lvl4pPr>
              <a:buClr>
                <a:schemeClr val="tx1"/>
              </a:buClr>
              <a:defRPr sz="1800"/>
            </a:lvl4pPr>
            <a:lvl5pPr>
              <a:buClr>
                <a:schemeClr val="tx1"/>
              </a:buClr>
              <a:defRPr sz="18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buClr>
                <a:schemeClr val="tx1"/>
              </a:buClr>
              <a:defRPr sz="2800"/>
            </a:lvl1pPr>
            <a:lvl2pPr>
              <a:buClr>
                <a:schemeClr val="tx1"/>
              </a:buClr>
              <a:defRPr sz="2400"/>
            </a:lvl2pPr>
            <a:lvl3pPr>
              <a:buClr>
                <a:schemeClr val="tx1"/>
              </a:buClr>
              <a:defRPr sz="2000"/>
            </a:lvl3pPr>
            <a:lvl4pPr>
              <a:buClr>
                <a:schemeClr val="tx1"/>
              </a:buClr>
              <a:defRPr sz="1800"/>
            </a:lvl4pPr>
            <a:lvl5pPr>
              <a:buClr>
                <a:schemeClr val="tx1"/>
              </a:buClr>
              <a:defRPr sz="18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buClr>
                <a:schemeClr val="tx1"/>
              </a:buClr>
              <a:defRPr sz="280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sz="240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sz="20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18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1800">
                <a:solidFill>
                  <a:schemeClr val="tx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buClr>
                <a:schemeClr val="tx1"/>
              </a:buClr>
              <a:defRPr sz="280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sz="240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sz="20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18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1800">
                <a:solidFill>
                  <a:schemeClr val="tx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2/24/2024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2/24/2024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2/24/2024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2/24/2024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2/24/2024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2/24/2024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tx1"/>
        </a:buClr>
        <a:buSzPct val="80000"/>
        <a:buFont typeface="Wingdings 3" charset="2"/>
        <a:buChar char=""/>
        <a:defRPr sz="32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tx1"/>
        </a:buClr>
        <a:buSzPct val="80000"/>
        <a:buFont typeface="Wingdings 3" charset="2"/>
        <a:buChar char=""/>
        <a:defRPr sz="2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tx1"/>
        </a:buClr>
        <a:buSzPct val="80000"/>
        <a:buFont typeface="Wingdings 3" charset="2"/>
        <a:buChar char=""/>
        <a:defRPr sz="24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tx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tx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4801" y="2925974"/>
            <a:ext cx="11449710" cy="3329581"/>
          </a:xfrm>
        </p:spPr>
        <p:txBody>
          <a:bodyPr/>
          <a:lstStyle/>
          <a:p>
            <a:br>
              <a:rPr lang="en-US" sz="4400" dirty="0"/>
            </a:br>
            <a:br>
              <a:rPr lang="en-US" sz="4000" dirty="0"/>
            </a:br>
            <a:r>
              <a:rPr lang="en-US" sz="1800" dirty="0"/>
              <a:t> </a:t>
            </a: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r>
              <a:rPr lang="en-US" sz="4000" b="1" dirty="0"/>
              <a:t>Compassion on the Gentiles Too</a:t>
            </a:r>
            <a:br>
              <a:rPr lang="en-US" sz="4000" b="1" dirty="0"/>
            </a:br>
            <a:r>
              <a:rPr lang="en-US" sz="4000" b="1" dirty="0"/>
              <a:t>Matthew 15:29-39</a:t>
            </a:r>
            <a:br>
              <a:rPr lang="en-US" sz="4000" b="1" dirty="0"/>
            </a:br>
            <a:br>
              <a:rPr lang="en-US" sz="4400" b="1" dirty="0"/>
            </a:br>
            <a:r>
              <a:rPr lang="en-US" sz="4000" b="1" dirty="0"/>
              <a:t>Pastor Sam</a:t>
            </a:r>
            <a:br>
              <a:rPr lang="en-US" sz="4000" b="1" dirty="0"/>
            </a:br>
            <a:r>
              <a:rPr lang="en-US" sz="4000" b="1" dirty="0"/>
              <a:t>February 25, 2023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114326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9000"/>
                <a:hueMod val="91000"/>
                <a:satMod val="164000"/>
                <a:lumMod val="74000"/>
              </a:schemeClr>
              <a:schemeClr val="bg2">
                <a:hueMod val="124000"/>
                <a:satMod val="140000"/>
                <a:lumMod val="14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>
            <a:extLst>
              <a:ext uri="{FF2B5EF4-FFF2-40B4-BE49-F238E27FC236}">
                <a16:creationId xmlns:a16="http://schemas.microsoft.com/office/drawing/2014/main" id="{32454A55-8D0E-4288-BA8C-0F28467A20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2716DD-F5F3-430D-BFCF-5E702467F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7"/>
            <a:ext cx="9252154" cy="1016654"/>
          </a:xfrm>
        </p:spPr>
        <p:txBody>
          <a:bodyPr>
            <a:normAutofit/>
          </a:bodyPr>
          <a:lstStyle/>
          <a:p>
            <a:r>
              <a:rPr lang="en-US" b="1"/>
              <a:t>Scripture Reading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2BF945A-4452-4881-AF25-582DE1943C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924298"/>
            <a:ext cx="12192417" cy="29337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7BF02DAB-EEF0-487F-A106-B70843EA6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1695" cy="2802467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FECBB-AA81-4985-9C05-58FD5E565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661" y="2543981"/>
            <a:ext cx="5875534" cy="365868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500" b="1" dirty="0">
                <a:solidFill>
                  <a:schemeClr val="bg1"/>
                </a:solidFill>
              </a:rPr>
              <a:t>Compassion on the Gentiles too! </a:t>
            </a:r>
          </a:p>
          <a:p>
            <a:pPr marL="0" indent="0">
              <a:buNone/>
            </a:pPr>
            <a:r>
              <a:rPr lang="en-US" sz="3500" b="1" dirty="0">
                <a:solidFill>
                  <a:schemeClr val="bg1"/>
                </a:solidFill>
              </a:rPr>
              <a:t>Matthew 15:29-39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FA416A-02F5-4763-B73B-06432EE512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1916" y="3220819"/>
            <a:ext cx="5451627" cy="231694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739693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980C3-260C-C0F7-B469-38D8AF12B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7F40E9-D881-D293-DCA2-3180776461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451"/>
            <a:ext cx="12054347" cy="6575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196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99E92-E52C-3A3E-4A06-EC0C55778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656838" cy="1400530"/>
          </a:xfrm>
        </p:spPr>
        <p:txBody>
          <a:bodyPr/>
          <a:lstStyle/>
          <a:p>
            <a:r>
              <a:rPr lang="en-US" dirty="0"/>
              <a:t>Comparing feeding of 5000 vs. 4000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E80F185-16C3-7E8E-6913-BE46104B7C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1597435"/>
              </p:ext>
            </p:extLst>
          </p:nvPr>
        </p:nvGraphicFramePr>
        <p:xfrm>
          <a:off x="189781" y="1487740"/>
          <a:ext cx="11654285" cy="49100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1580">
                  <a:extLst>
                    <a:ext uri="{9D8B030D-6E8A-4147-A177-3AD203B41FA5}">
                      <a16:colId xmlns:a16="http://schemas.microsoft.com/office/drawing/2014/main" val="3786443277"/>
                    </a:ext>
                  </a:extLst>
                </a:gridCol>
                <a:gridCol w="3560516">
                  <a:extLst>
                    <a:ext uri="{9D8B030D-6E8A-4147-A177-3AD203B41FA5}">
                      <a16:colId xmlns:a16="http://schemas.microsoft.com/office/drawing/2014/main" val="1193903625"/>
                    </a:ext>
                  </a:extLst>
                </a:gridCol>
                <a:gridCol w="3572189">
                  <a:extLst>
                    <a:ext uri="{9D8B030D-6E8A-4147-A177-3AD203B41FA5}">
                      <a16:colId xmlns:a16="http://schemas.microsoft.com/office/drawing/2014/main" val="3664536128"/>
                    </a:ext>
                  </a:extLst>
                </a:gridCol>
              </a:tblGrid>
              <a:tr h="34828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Feeding of 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Feeding of 4000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789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4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070C0"/>
                          </a:solidFill>
                        </a:rPr>
                        <a:t>Similarities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653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Jesus moved by compassion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516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Asked disciples about provisions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873238"/>
                  </a:ext>
                </a:extLst>
              </a:tr>
              <a:tr h="399049">
                <a:tc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Few fish &amp; loaves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578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All people ate until satisfied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164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</a:rPr>
                        <a:t>Differences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Left by boat, then conflict with Scribes</a:t>
                      </a:r>
                      <a:r>
                        <a:rPr lang="en-US" sz="2000" b="1"/>
                        <a:t>/Pharisees</a:t>
                      </a:r>
                      <a:endParaRPr lang="en-US" sz="2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135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/>
                        <a:t>Vast multitude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5000 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4000 men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777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/>
                        <a:t>Location: In the wilderness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Near Bethsaida (Israel)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/>
                        <a:t>Decapolis (Syria)</a:t>
                      </a:r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690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/>
                        <a:t>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1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/>
                        <a:t>3 Days</a:t>
                      </a:r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727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/>
                        <a:t>Asks disciples about provisions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Little boy: 5 loaves/2 fish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Disciples: 7 loaves/few fish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164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/>
                        <a:t>Abundance of leftovers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12 Jewish baskets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7 Gentile baskets (</a:t>
                      </a:r>
                      <a:r>
                        <a:rPr lang="en-US" sz="2000" b="1" dirty="0" err="1"/>
                        <a:t>cf</a:t>
                      </a:r>
                      <a:r>
                        <a:rPr lang="en-US" sz="2000" b="1" dirty="0"/>
                        <a:t> Acts9)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05725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8675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41B83-D098-4710-CECF-B601B9111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right way to approach Jesus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53E5BC-E03B-9F74-0A47-090892B99A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en-US" dirty="0"/>
              <a:t> “Have mercy on me”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 “O Lord”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 “Son of David”</a:t>
            </a:r>
          </a:p>
        </p:txBody>
      </p:sp>
    </p:spTree>
    <p:extLst>
      <p:ext uri="{BB962C8B-B14F-4D97-AF65-F5344CB8AC3E}">
        <p14:creationId xmlns:p14="http://schemas.microsoft.com/office/powerpoint/2010/main" val="3164163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2240A-F27F-E8A1-5D5A-D883FCFED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Key lessons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3DE72C-1B17-F5C0-2DEE-9045119335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9637" y="1702044"/>
            <a:ext cx="8946541" cy="4195481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dirty="0"/>
              <a:t>The great “mega” faith of this Canaanite woman revealed by the testing of her faith. </a:t>
            </a:r>
          </a:p>
          <a:p>
            <a:pPr marL="742950" indent="-742950">
              <a:buFont typeface="+mj-lt"/>
              <a:buAutoNum type="arabicPeriod"/>
            </a:pPr>
            <a:endParaRPr lang="en-US" dirty="0"/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Taking the disciples to school….</a:t>
            </a:r>
            <a:r>
              <a:rPr lang="en-US"/>
              <a:t>Spiritual lessons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740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864A5-DF6A-A36A-FA0A-650C1C124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great “mega” persistent faith of the Canaanite woman revealed by the testing of her faith.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90BAC3-D434-660C-60D8-90DDF15EB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3" y="2662519"/>
            <a:ext cx="8946541" cy="4195481"/>
          </a:xfrm>
        </p:spPr>
        <p:txBody>
          <a:bodyPr>
            <a:normAutofit fontScale="92500"/>
          </a:bodyPr>
          <a:lstStyle/>
          <a:p>
            <a:pPr marL="742950" indent="-742950">
              <a:buAutoNum type="arabicPeriod"/>
            </a:pPr>
            <a:r>
              <a:rPr lang="en-US" dirty="0"/>
              <a:t>Silent treatment by Jesus</a:t>
            </a:r>
          </a:p>
          <a:p>
            <a:pPr marL="742950" indent="-742950">
              <a:buAutoNum type="arabicPeriod"/>
            </a:pPr>
            <a:r>
              <a:rPr lang="en-US" dirty="0"/>
              <a:t>Rejection by the disciples</a:t>
            </a:r>
          </a:p>
          <a:p>
            <a:pPr marL="742950" indent="-742950">
              <a:buAutoNum type="arabicPeriod"/>
            </a:pPr>
            <a:r>
              <a:rPr lang="en-US" dirty="0"/>
              <a:t>“I was sent only to the lost sheep of the house of Israel”</a:t>
            </a:r>
          </a:p>
          <a:p>
            <a:pPr marL="742950" indent="-742950">
              <a:buAutoNum type="arabicPeriod"/>
            </a:pPr>
            <a:r>
              <a:rPr lang="en-US" dirty="0"/>
              <a:t>“It is not right to take the children’s bread and throw it to the dogs.” </a:t>
            </a:r>
          </a:p>
          <a:p>
            <a:pPr marL="0" indent="0">
              <a:buNone/>
            </a:pPr>
            <a:endParaRPr lang="en-US" dirty="0"/>
          </a:p>
          <a:p>
            <a:pPr marL="742950" indent="-7429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127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71C9FD7-1A61-E681-2E3D-223F5375E5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618600"/>
              </p:ext>
            </p:extLst>
          </p:nvPr>
        </p:nvGraphicFramePr>
        <p:xfrm>
          <a:off x="131134" y="715221"/>
          <a:ext cx="11929732" cy="554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2433">
                  <a:extLst>
                    <a:ext uri="{9D8B030D-6E8A-4147-A177-3AD203B41FA5}">
                      <a16:colId xmlns:a16="http://schemas.microsoft.com/office/drawing/2014/main" val="2535923355"/>
                    </a:ext>
                  </a:extLst>
                </a:gridCol>
                <a:gridCol w="2982433">
                  <a:extLst>
                    <a:ext uri="{9D8B030D-6E8A-4147-A177-3AD203B41FA5}">
                      <a16:colId xmlns:a16="http://schemas.microsoft.com/office/drawing/2014/main" val="2591581377"/>
                    </a:ext>
                  </a:extLst>
                </a:gridCol>
                <a:gridCol w="2982433">
                  <a:extLst>
                    <a:ext uri="{9D8B030D-6E8A-4147-A177-3AD203B41FA5}">
                      <a16:colId xmlns:a16="http://schemas.microsoft.com/office/drawing/2014/main" val="3498548735"/>
                    </a:ext>
                  </a:extLst>
                </a:gridCol>
                <a:gridCol w="2982433">
                  <a:extLst>
                    <a:ext uri="{9D8B030D-6E8A-4147-A177-3AD203B41FA5}">
                      <a16:colId xmlns:a16="http://schemas.microsoft.com/office/drawing/2014/main" val="3279001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/>
                        <a:t>Progression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The 5000 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Scribes &amp; Pharisees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Canaanite Woman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50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/>
                        <a:t>Perceived Need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Hunger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“None” – </a:t>
                      </a:r>
                    </a:p>
                    <a:p>
                      <a:r>
                        <a:rPr lang="en-US" sz="2400" b="1" dirty="0"/>
                        <a:t>self righteous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To get to Jesus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321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/>
                        <a:t>Request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“Be our King”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Obey the tradition of the Elders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Heal my daughter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054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/>
                        <a:t>Jesus Push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Obey me: </a:t>
                      </a:r>
                    </a:p>
                    <a:p>
                      <a:r>
                        <a:rPr lang="en-US" sz="2400" b="1" dirty="0"/>
                        <a:t>eat my flesh &amp; drink my blood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Obey God’s commandments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Focus on Israel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831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/>
                        <a:t>Response to Jesus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Rejection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Anger - Left Jesus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Begged for crumbs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847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/>
                        <a:t>Aftermath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Stopped following Jesus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Plotted revenge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Daughter healed + Salvation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352615"/>
                  </a:ext>
                </a:extLst>
              </a:tr>
            </a:tbl>
          </a:graphicData>
        </a:graphic>
      </p:graphicFrame>
      <p:sp>
        <p:nvSpPr>
          <p:cNvPr id="6" name="Title 5">
            <a:extLst>
              <a:ext uri="{FF2B5EF4-FFF2-40B4-BE49-F238E27FC236}">
                <a16:creationId xmlns:a16="http://schemas.microsoft.com/office/drawing/2014/main" id="{708E5557-4E06-2531-A896-3397BA4BC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153" y="-80741"/>
            <a:ext cx="9404723" cy="1400530"/>
          </a:xfrm>
        </p:spPr>
        <p:txBody>
          <a:bodyPr/>
          <a:lstStyle/>
          <a:p>
            <a:r>
              <a:rPr lang="en-US" dirty="0"/>
              <a:t>Taking the disciples to school…..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310BF5B-19C3-57AB-731D-61F0EC0132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34" y="6280488"/>
            <a:ext cx="11929732" cy="400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43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34E72-1CED-D2BC-535D-6E33F6FA3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take-aways….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A276BD-4767-FC27-DFD6-7525396E64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256" y="1733941"/>
            <a:ext cx="11517535" cy="4195481"/>
          </a:xfrm>
        </p:spPr>
        <p:txBody>
          <a:bodyPr>
            <a:normAutofit fontScale="92500" lnSpcReduction="2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dirty="0"/>
              <a:t>Only God could have performed such healings as Jesus did (Matt. 15:29-31)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Believers will glorify God and give thanks to him in every circumstance (1 Thes. 5:16-18)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We need to follow Jesus’s example to love and have compassion for even people that we might deem as enemies. (Matt. 5:43-47)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Foreigners/Gentiles take heart (Matt. 11:28-30)</a:t>
            </a:r>
          </a:p>
        </p:txBody>
      </p:sp>
    </p:spTree>
    <p:extLst>
      <p:ext uri="{BB962C8B-B14F-4D97-AF65-F5344CB8AC3E}">
        <p14:creationId xmlns:p14="http://schemas.microsoft.com/office/powerpoint/2010/main" val="25549425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/>
          </a:p>
          <a:p>
            <a:pPr marL="0" indent="0" algn="ctr">
              <a:buNone/>
            </a:pPr>
            <a:r>
              <a:rPr lang="en-US" sz="6000" b="1"/>
              <a:t>To God be the glory! 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20577712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58879</TotalTime>
  <Words>422</Words>
  <Application>Microsoft Office PowerPoint</Application>
  <PresentationFormat>Widescreen</PresentationFormat>
  <Paragraphs>81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Century Gothic</vt:lpstr>
      <vt:lpstr>Wingdings 3</vt:lpstr>
      <vt:lpstr>Ion</vt:lpstr>
      <vt:lpstr>                   Compassion on the Gentiles Too Matthew 15:29-39  Pastor Sam February 25, 2023</vt:lpstr>
      <vt:lpstr>Scripture Reading</vt:lpstr>
      <vt:lpstr>PowerPoint Presentation</vt:lpstr>
      <vt:lpstr>Comparing feeding of 5000 vs. 4000</vt:lpstr>
      <vt:lpstr>The right way to approach Jesus</vt:lpstr>
      <vt:lpstr>Two Key lessons</vt:lpstr>
      <vt:lpstr>The great “mega” persistent faith of the Canaanite woman revealed by the testing of her faith. </vt:lpstr>
      <vt:lpstr>Taking the disciples to school…..</vt:lpstr>
      <vt:lpstr>Key take-aways….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contrarian wisdom of God  Isaiah 55:8-9</dc:title>
  <dc:creator>Samuel Kim</dc:creator>
  <cp:lastModifiedBy>Samuel Kim</cp:lastModifiedBy>
  <cp:revision>113</cp:revision>
  <cp:lastPrinted>2024-01-13T06:58:57Z</cp:lastPrinted>
  <dcterms:created xsi:type="dcterms:W3CDTF">2021-11-19T21:57:39Z</dcterms:created>
  <dcterms:modified xsi:type="dcterms:W3CDTF">2024-02-25T04:20:21Z</dcterms:modified>
</cp:coreProperties>
</file>