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8"/>
  </p:notesMasterIdLst>
  <p:sldIdLst>
    <p:sldId id="307" r:id="rId2"/>
    <p:sldId id="571" r:id="rId3"/>
    <p:sldId id="3947" r:id="rId4"/>
    <p:sldId id="3944" r:id="rId5"/>
    <p:sldId id="3946" r:id="rId6"/>
    <p:sldId id="322" r:id="rId7"/>
  </p:sldIdLst>
  <p:sldSz cx="12192000" cy="6858000"/>
  <p:notesSz cx="7099300" cy="9385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471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27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70895"/>
          </a:xfrm>
          <a:prstGeom prst="rect">
            <a:avLst/>
          </a:prstGeom>
        </p:spPr>
        <p:txBody>
          <a:bodyPr vert="horz" lIns="94192" tIns="47096" rIns="94192" bIns="47096" rtlCol="0"/>
          <a:lstStyle>
            <a:lvl1pPr algn="r">
              <a:defRPr sz="1200"/>
            </a:lvl1pPr>
          </a:lstStyle>
          <a:p>
            <a:fld id="{867E5A53-2486-4E3A-8424-3F8493DB3F12}" type="datetimeFigureOut">
              <a:rPr lang="en-US" smtClean="0"/>
              <a:t>5/4/2024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29275" cy="31670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92" tIns="47096" rIns="94192" bIns="47096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0" y="4516676"/>
            <a:ext cx="5679440" cy="3695462"/>
          </a:xfrm>
          <a:prstGeom prst="rect">
            <a:avLst/>
          </a:prstGeom>
        </p:spPr>
        <p:txBody>
          <a:bodyPr vert="horz" lIns="94192" tIns="47096" rIns="94192" bIns="4709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7"/>
            <a:ext cx="3076363" cy="470894"/>
          </a:xfrm>
          <a:prstGeom prst="rect">
            <a:avLst/>
          </a:prstGeom>
        </p:spPr>
        <p:txBody>
          <a:bodyPr vert="horz" lIns="94192" tIns="47096" rIns="94192" bIns="47096" rtlCol="0" anchor="b"/>
          <a:lstStyle>
            <a:lvl1pPr algn="r">
              <a:defRPr sz="1200"/>
            </a:lvl1pPr>
          </a:lstStyle>
          <a:p>
            <a:fld id="{9F14B8F8-0443-4C6A-B857-2522630016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2903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2B7A8AF-46BA-495D-A6A9-C4E1AA5DC2E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6786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664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F14B8F8-0443-4C6A-B857-2522630016E1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6429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6ED4976-C005-124C-49C8-239BBCB1128F}"/>
              </a:ext>
            </a:extLst>
          </p:cNvPr>
          <p:cNvSpPr/>
          <p:nvPr userDrawn="1"/>
        </p:nvSpPr>
        <p:spPr>
          <a:xfrm>
            <a:off x="1055716" y="473825"/>
            <a:ext cx="3923608" cy="2028306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A logo with a cross on it&#10;&#10;Description automatically generated">
            <a:extLst>
              <a:ext uri="{FF2B5EF4-FFF2-40B4-BE49-F238E27FC236}">
                <a16:creationId xmlns:a16="http://schemas.microsoft.com/office/drawing/2014/main" id="{53B2679F-FC95-EBB0-891D-431A4DED7EC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246909" y="613901"/>
            <a:ext cx="3407705" cy="174815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799"/>
            <a:ext cx="882565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0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27964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/>
              </a:buClr>
              <a:defRPr sz="4000"/>
            </a:lvl1pPr>
            <a:lvl2pPr>
              <a:buClr>
                <a:schemeClr val="tx1"/>
              </a:buClr>
              <a:defRPr sz="3600"/>
            </a:lvl2pPr>
            <a:lvl3pPr>
              <a:buClr>
                <a:schemeClr val="tx1"/>
              </a:buClr>
              <a:defRPr sz="3200"/>
            </a:lvl3pPr>
            <a:lvl4pPr>
              <a:buClr>
                <a:schemeClr val="tx1"/>
              </a:buClr>
              <a:defRPr sz="2800"/>
            </a:lvl4pPr>
            <a:lvl5pPr>
              <a:buClr>
                <a:schemeClr val="tx1"/>
              </a:buClr>
              <a:defRPr sz="2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32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/>
            </a:lvl1pPr>
            <a:lvl2pPr>
              <a:buClr>
                <a:schemeClr val="tx1"/>
              </a:buClr>
              <a:defRPr sz="2400"/>
            </a:lvl2pPr>
            <a:lvl3pPr>
              <a:buClr>
                <a:schemeClr val="tx1"/>
              </a:buClr>
              <a:defRPr sz="2000"/>
            </a:lvl3pPr>
            <a:lvl4pPr>
              <a:buClr>
                <a:schemeClr val="tx1"/>
              </a:buClr>
              <a:defRPr sz="1800"/>
            </a:lvl4pPr>
            <a:lvl5pPr>
              <a:buClr>
                <a:schemeClr val="tx1"/>
              </a:buClr>
              <a:defRPr sz="18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buClr>
                <a:schemeClr val="tx1"/>
              </a:buClr>
              <a:defRPr sz="2800">
                <a:solidFill>
                  <a:schemeClr val="tx1"/>
                </a:solidFill>
              </a:defRPr>
            </a:lvl1pPr>
            <a:lvl2pPr>
              <a:buClr>
                <a:schemeClr val="tx1"/>
              </a:buClr>
              <a:defRPr sz="2400">
                <a:solidFill>
                  <a:schemeClr val="tx1"/>
                </a:solidFill>
              </a:defRPr>
            </a:lvl2pPr>
            <a:lvl3pPr>
              <a:buClr>
                <a:schemeClr val="tx1"/>
              </a:buClr>
              <a:defRPr sz="2000">
                <a:solidFill>
                  <a:schemeClr val="tx1"/>
                </a:solidFill>
              </a:defRPr>
            </a:lvl3pPr>
            <a:lvl4pPr>
              <a:buClr>
                <a:schemeClr val="tx1"/>
              </a:buClr>
              <a:defRPr sz="1800">
                <a:solidFill>
                  <a:schemeClr val="tx1"/>
                </a:solidFill>
              </a:defRPr>
            </a:lvl4pPr>
            <a:lvl5pPr>
              <a:buClr>
                <a:schemeClr val="tx1"/>
              </a:buClr>
              <a:defRPr sz="1800">
                <a:solidFill>
                  <a:schemeClr val="tx1"/>
                </a:solidFill>
              </a:defRPr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3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5" y="3129280"/>
            <a:ext cx="34010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4"/>
          <a:stretch/>
        </p:blipFill>
        <p:spPr>
          <a:xfrm>
            <a:off x="0" y="2669685"/>
            <a:ext cx="4035669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9012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5/4/2024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32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4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tx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25516" y="2968015"/>
            <a:ext cx="10930759" cy="3329581"/>
          </a:xfrm>
        </p:spPr>
        <p:txBody>
          <a:bodyPr/>
          <a:lstStyle/>
          <a:p>
            <a:br>
              <a:rPr lang="en-US" sz="4400" dirty="0"/>
            </a:br>
            <a:br>
              <a:rPr lang="en-US" sz="4000" dirty="0"/>
            </a:br>
            <a:r>
              <a:rPr lang="en-US" sz="1800" dirty="0"/>
              <a:t> </a:t>
            </a: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br>
              <a:rPr lang="en-US" sz="4000" dirty="0"/>
            </a:br>
            <a:r>
              <a:rPr lang="en-US" sz="4000" b="1" dirty="0"/>
              <a:t>The Paradox of following Jesus</a:t>
            </a:r>
            <a:br>
              <a:rPr lang="en-US" sz="4000" b="1" dirty="0"/>
            </a:br>
            <a:r>
              <a:rPr lang="en-US" sz="4000" b="1" dirty="0"/>
              <a:t>Matthew 16:24-26</a:t>
            </a:r>
            <a:br>
              <a:rPr lang="en-US" sz="4000" b="1" dirty="0"/>
            </a:br>
            <a:br>
              <a:rPr lang="en-US" sz="4400" b="1" dirty="0"/>
            </a:br>
            <a:r>
              <a:rPr lang="en-US" sz="4000" b="1" dirty="0"/>
              <a:t>Pastor Sam</a:t>
            </a:r>
            <a:br>
              <a:rPr lang="en-US" sz="4000" b="1" dirty="0"/>
            </a:br>
            <a:r>
              <a:rPr lang="en-US" sz="4000" b="1" dirty="0"/>
              <a:t>May 5, 2024</a:t>
            </a:r>
            <a:endParaRPr lang="en-US" sz="6000" dirty="0"/>
          </a:p>
        </p:txBody>
      </p:sp>
    </p:spTree>
    <p:extLst>
      <p:ext uri="{BB962C8B-B14F-4D97-AF65-F5344CB8AC3E}">
        <p14:creationId xmlns:p14="http://schemas.microsoft.com/office/powerpoint/2010/main" val="11143262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>
            <a:duotone>
              <a:schemeClr val="bg2">
                <a:shade val="69000"/>
                <a:hueMod val="91000"/>
                <a:satMod val="164000"/>
                <a:lumMod val="74000"/>
              </a:schemeClr>
              <a:schemeClr val="bg2">
                <a:hueMod val="124000"/>
                <a:satMod val="140000"/>
                <a:lumMod val="142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>
            <a:extLst>
              <a:ext uri="{FF2B5EF4-FFF2-40B4-BE49-F238E27FC236}">
                <a16:creationId xmlns:a16="http://schemas.microsoft.com/office/drawing/2014/main" id="{32454A55-8D0E-4288-BA8C-0F28467A20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19939" y="1460230"/>
            <a:ext cx="3472060" cy="825932"/>
          </a:xfrm>
          <a:custGeom>
            <a:avLst/>
            <a:gdLst>
              <a:gd name="connsiteX0" fmla="*/ 3470310 w 3472060"/>
              <a:gd name="connsiteY0" fmla="*/ 0 h 825932"/>
              <a:gd name="connsiteX1" fmla="*/ 3472060 w 3472060"/>
              <a:gd name="connsiteY1" fmla="*/ 12850 h 825932"/>
              <a:gd name="connsiteX2" fmla="*/ 3472060 w 3472060"/>
              <a:gd name="connsiteY2" fmla="*/ 480529 h 825932"/>
              <a:gd name="connsiteX3" fmla="*/ 3363699 w 3472060"/>
              <a:gd name="connsiteY3" fmla="*/ 498471 h 825932"/>
              <a:gd name="connsiteX4" fmla="*/ 42060 w 3472060"/>
              <a:gd name="connsiteY4" fmla="*/ 824486 h 825932"/>
              <a:gd name="connsiteX5" fmla="*/ 0 w 3472060"/>
              <a:gd name="connsiteY5" fmla="*/ 758452 h 825932"/>
              <a:gd name="connsiteX6" fmla="*/ 188014 w 3472060"/>
              <a:gd name="connsiteY6" fmla="*/ 735602 h 825932"/>
              <a:gd name="connsiteX7" fmla="*/ 284087 w 3472060"/>
              <a:gd name="connsiteY7" fmla="*/ 722590 h 825932"/>
              <a:gd name="connsiteX8" fmla="*/ 382288 w 3472060"/>
              <a:gd name="connsiteY8" fmla="*/ 709392 h 825932"/>
              <a:gd name="connsiteX9" fmla="*/ 481858 w 3472060"/>
              <a:gd name="connsiteY9" fmla="*/ 695774 h 825932"/>
              <a:gd name="connsiteX10" fmla="*/ 581897 w 3472060"/>
              <a:gd name="connsiteY10" fmla="*/ 680711 h 825932"/>
              <a:gd name="connsiteX11" fmla="*/ 683670 w 3472060"/>
              <a:gd name="connsiteY11" fmla="*/ 665256 h 825932"/>
              <a:gd name="connsiteX12" fmla="*/ 787206 w 3472060"/>
              <a:gd name="connsiteY12" fmla="*/ 649587 h 825932"/>
              <a:gd name="connsiteX13" fmla="*/ 892019 w 3472060"/>
              <a:gd name="connsiteY13" fmla="*/ 632968 h 825932"/>
              <a:gd name="connsiteX14" fmla="*/ 997620 w 3472060"/>
              <a:gd name="connsiteY14" fmla="*/ 614667 h 825932"/>
              <a:gd name="connsiteX15" fmla="*/ 1104727 w 3472060"/>
              <a:gd name="connsiteY15" fmla="*/ 596741 h 825932"/>
              <a:gd name="connsiteX16" fmla="*/ 1212669 w 3472060"/>
              <a:gd name="connsiteY16" fmla="*/ 577397 h 825932"/>
              <a:gd name="connsiteX17" fmla="*/ 1321506 w 3472060"/>
              <a:gd name="connsiteY17" fmla="*/ 556988 h 825932"/>
              <a:gd name="connsiteX18" fmla="*/ 1430709 w 3472060"/>
              <a:gd name="connsiteY18" fmla="*/ 536607 h 825932"/>
              <a:gd name="connsiteX19" fmla="*/ 1541050 w 3472060"/>
              <a:gd name="connsiteY19" fmla="*/ 514481 h 825932"/>
              <a:gd name="connsiteX20" fmla="*/ 1652805 w 3472060"/>
              <a:gd name="connsiteY20" fmla="*/ 492202 h 825932"/>
              <a:gd name="connsiteX21" fmla="*/ 1763708 w 3472060"/>
              <a:gd name="connsiteY21" fmla="*/ 469161 h 825932"/>
              <a:gd name="connsiteX22" fmla="*/ 1875795 w 3472060"/>
              <a:gd name="connsiteY22" fmla="*/ 444641 h 825932"/>
              <a:gd name="connsiteX23" fmla="*/ 1989128 w 3472060"/>
              <a:gd name="connsiteY23" fmla="*/ 418995 h 825932"/>
              <a:gd name="connsiteX24" fmla="*/ 2102476 w 3472060"/>
              <a:gd name="connsiteY24" fmla="*/ 393438 h 825932"/>
              <a:gd name="connsiteX25" fmla="*/ 2215549 w 3472060"/>
              <a:gd name="connsiteY25" fmla="*/ 366291 h 825932"/>
              <a:gd name="connsiteX26" fmla="*/ 2330490 w 3472060"/>
              <a:gd name="connsiteY26" fmla="*/ 337455 h 825932"/>
              <a:gd name="connsiteX27" fmla="*/ 2443333 w 3472060"/>
              <a:gd name="connsiteY27" fmla="*/ 308983 h 825932"/>
              <a:gd name="connsiteX28" fmla="*/ 2558014 w 3472060"/>
              <a:gd name="connsiteY28" fmla="*/ 278646 h 825932"/>
              <a:gd name="connsiteX29" fmla="*/ 2673621 w 3472060"/>
              <a:gd name="connsiteY29" fmla="*/ 247421 h 825932"/>
              <a:gd name="connsiteX30" fmla="*/ 2787008 w 3472060"/>
              <a:gd name="connsiteY30" fmla="*/ 215853 h 825932"/>
              <a:gd name="connsiteX31" fmla="*/ 2901442 w 3472060"/>
              <a:gd name="connsiteY31" fmla="*/ 182011 h 825932"/>
              <a:gd name="connsiteX32" fmla="*/ 3015722 w 3472060"/>
              <a:gd name="connsiteY32" fmla="*/ 147286 h 825932"/>
              <a:gd name="connsiteX33" fmla="*/ 3130018 w 3472060"/>
              <a:gd name="connsiteY33" fmla="*/ 112649 h 825932"/>
              <a:gd name="connsiteX34" fmla="*/ 3243551 w 3472060"/>
              <a:gd name="connsiteY34" fmla="*/ 75688 h 825932"/>
              <a:gd name="connsiteX35" fmla="*/ 3356992 w 3472060"/>
              <a:gd name="connsiteY35" fmla="*/ 38197 h 825932"/>
              <a:gd name="connsiteX36" fmla="*/ 3470310 w 3472060"/>
              <a:gd name="connsiteY36" fmla="*/ 0 h 8259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</a:cxnLst>
            <a:rect l="l" t="t" r="r" b="b"/>
            <a:pathLst>
              <a:path w="3472060" h="825932">
                <a:moveTo>
                  <a:pt x="3470310" y="0"/>
                </a:moveTo>
                <a:lnTo>
                  <a:pt x="3472060" y="12850"/>
                </a:lnTo>
                <a:lnTo>
                  <a:pt x="3472060" y="480529"/>
                </a:lnTo>
                <a:lnTo>
                  <a:pt x="3363699" y="498471"/>
                </a:lnTo>
                <a:cubicBezTo>
                  <a:pt x="2435623" y="645518"/>
                  <a:pt x="603076" y="844866"/>
                  <a:pt x="42060" y="824486"/>
                </a:cubicBezTo>
                <a:cubicBezTo>
                  <a:pt x="28151" y="802425"/>
                  <a:pt x="13909" y="780513"/>
                  <a:pt x="0" y="758452"/>
                </a:cubicBezTo>
                <a:lnTo>
                  <a:pt x="188014" y="735602"/>
                </a:lnTo>
                <a:lnTo>
                  <a:pt x="284087" y="722590"/>
                </a:lnTo>
                <a:lnTo>
                  <a:pt x="382288" y="709392"/>
                </a:lnTo>
                <a:lnTo>
                  <a:pt x="481858" y="695774"/>
                </a:lnTo>
                <a:lnTo>
                  <a:pt x="581897" y="680711"/>
                </a:lnTo>
                <a:lnTo>
                  <a:pt x="683670" y="665256"/>
                </a:lnTo>
                <a:lnTo>
                  <a:pt x="787206" y="649587"/>
                </a:lnTo>
                <a:lnTo>
                  <a:pt x="892019" y="632968"/>
                </a:lnTo>
                <a:lnTo>
                  <a:pt x="997620" y="614667"/>
                </a:lnTo>
                <a:lnTo>
                  <a:pt x="1104727" y="596741"/>
                </a:lnTo>
                <a:lnTo>
                  <a:pt x="1212669" y="577397"/>
                </a:lnTo>
                <a:lnTo>
                  <a:pt x="1321506" y="556988"/>
                </a:lnTo>
                <a:lnTo>
                  <a:pt x="1430709" y="536607"/>
                </a:lnTo>
                <a:lnTo>
                  <a:pt x="1541050" y="514481"/>
                </a:lnTo>
                <a:lnTo>
                  <a:pt x="1652805" y="492202"/>
                </a:lnTo>
                <a:lnTo>
                  <a:pt x="1763708" y="469161"/>
                </a:lnTo>
                <a:lnTo>
                  <a:pt x="1875795" y="444641"/>
                </a:lnTo>
                <a:lnTo>
                  <a:pt x="1989128" y="418995"/>
                </a:lnTo>
                <a:lnTo>
                  <a:pt x="2102476" y="393438"/>
                </a:lnTo>
                <a:lnTo>
                  <a:pt x="2215549" y="366291"/>
                </a:lnTo>
                <a:lnTo>
                  <a:pt x="2330490" y="337455"/>
                </a:lnTo>
                <a:lnTo>
                  <a:pt x="2443333" y="308983"/>
                </a:lnTo>
                <a:lnTo>
                  <a:pt x="2558014" y="278646"/>
                </a:lnTo>
                <a:lnTo>
                  <a:pt x="2673621" y="247421"/>
                </a:lnTo>
                <a:lnTo>
                  <a:pt x="2787008" y="215853"/>
                </a:lnTo>
                <a:lnTo>
                  <a:pt x="2901442" y="182011"/>
                </a:lnTo>
                <a:lnTo>
                  <a:pt x="3015722" y="147286"/>
                </a:lnTo>
                <a:lnTo>
                  <a:pt x="3130018" y="112649"/>
                </a:lnTo>
                <a:lnTo>
                  <a:pt x="3243551" y="75688"/>
                </a:lnTo>
                <a:lnTo>
                  <a:pt x="3356992" y="38197"/>
                </a:lnTo>
                <a:lnTo>
                  <a:pt x="3470310" y="0"/>
                </a:lnTo>
                <a:close/>
              </a:path>
            </a:pathLst>
          </a:custGeom>
          <a:solidFill>
            <a:schemeClr val="tx1">
              <a:alpha val="20000"/>
            </a:schemeClr>
          </a:solidFill>
          <a:ln>
            <a:noFill/>
          </a:ln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2716DD-F5F3-430D-BFCF-5E702467F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30" y="629267"/>
            <a:ext cx="9252154" cy="1016654"/>
          </a:xfrm>
        </p:spPr>
        <p:txBody>
          <a:bodyPr>
            <a:normAutofit/>
          </a:bodyPr>
          <a:lstStyle/>
          <a:p>
            <a:r>
              <a:rPr lang="en-US" b="1"/>
              <a:t>Scripture Reading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2BF945A-4452-4881-AF25-582DE1943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3924298"/>
            <a:ext cx="12192417" cy="293370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sp>
        <p:nvSpPr>
          <p:cNvPr id="14" name="Freeform 5">
            <a:extLst>
              <a:ext uri="{FF2B5EF4-FFF2-40B4-BE49-F238E27FC236}">
                <a16:creationId xmlns:a16="http://schemas.microsoft.com/office/drawing/2014/main" id="{7BF02DAB-EEF0-487F-A106-B70843EA6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">
          <a:xfrm>
            <a:off x="1" y="1762067"/>
            <a:ext cx="12191695" cy="2802467"/>
          </a:xfrm>
          <a:custGeom>
            <a:avLst/>
            <a:gdLst/>
            <a:ahLst/>
            <a:cxnLst/>
            <a:rect l="l" t="t" r="r" b="b"/>
            <a:pathLst>
              <a:path w="10000" h="8000">
                <a:moveTo>
                  <a:pt x="0" y="0"/>
                </a:moveTo>
                <a:lnTo>
                  <a:pt x="0" y="7970"/>
                </a:lnTo>
                <a:lnTo>
                  <a:pt x="10000" y="8000"/>
                </a:lnTo>
                <a:lnTo>
                  <a:pt x="10000" y="7"/>
                </a:lnTo>
                <a:lnTo>
                  <a:pt x="10000" y="7"/>
                </a:lnTo>
                <a:lnTo>
                  <a:pt x="9773" y="156"/>
                </a:lnTo>
                <a:lnTo>
                  <a:pt x="9547" y="298"/>
                </a:lnTo>
                <a:lnTo>
                  <a:pt x="9320" y="437"/>
                </a:lnTo>
                <a:lnTo>
                  <a:pt x="9092" y="556"/>
                </a:lnTo>
                <a:lnTo>
                  <a:pt x="8865" y="676"/>
                </a:lnTo>
                <a:lnTo>
                  <a:pt x="8637" y="788"/>
                </a:lnTo>
                <a:lnTo>
                  <a:pt x="8412" y="884"/>
                </a:lnTo>
                <a:lnTo>
                  <a:pt x="8184" y="975"/>
                </a:lnTo>
                <a:lnTo>
                  <a:pt x="7957" y="1058"/>
                </a:lnTo>
                <a:lnTo>
                  <a:pt x="7734" y="1130"/>
                </a:lnTo>
                <a:lnTo>
                  <a:pt x="7508" y="1202"/>
                </a:lnTo>
                <a:lnTo>
                  <a:pt x="7285" y="1262"/>
                </a:lnTo>
                <a:lnTo>
                  <a:pt x="7062" y="1309"/>
                </a:lnTo>
                <a:lnTo>
                  <a:pt x="6840" y="1358"/>
                </a:lnTo>
                <a:lnTo>
                  <a:pt x="6620" y="1399"/>
                </a:lnTo>
                <a:lnTo>
                  <a:pt x="6402" y="1428"/>
                </a:lnTo>
                <a:lnTo>
                  <a:pt x="6184" y="1453"/>
                </a:lnTo>
                <a:lnTo>
                  <a:pt x="5968" y="1477"/>
                </a:lnTo>
                <a:lnTo>
                  <a:pt x="5755" y="1488"/>
                </a:lnTo>
                <a:lnTo>
                  <a:pt x="5542" y="1500"/>
                </a:lnTo>
                <a:lnTo>
                  <a:pt x="5332" y="1506"/>
                </a:lnTo>
                <a:lnTo>
                  <a:pt x="5124" y="1500"/>
                </a:lnTo>
                <a:lnTo>
                  <a:pt x="4918" y="1500"/>
                </a:lnTo>
                <a:lnTo>
                  <a:pt x="4714" y="1488"/>
                </a:lnTo>
                <a:lnTo>
                  <a:pt x="4514" y="1470"/>
                </a:lnTo>
                <a:lnTo>
                  <a:pt x="4316" y="1453"/>
                </a:lnTo>
                <a:lnTo>
                  <a:pt x="4122" y="1434"/>
                </a:lnTo>
                <a:lnTo>
                  <a:pt x="3929" y="1405"/>
                </a:lnTo>
                <a:lnTo>
                  <a:pt x="3739" y="1374"/>
                </a:lnTo>
                <a:lnTo>
                  <a:pt x="3553" y="1346"/>
                </a:lnTo>
                <a:lnTo>
                  <a:pt x="3190" y="1267"/>
                </a:lnTo>
                <a:lnTo>
                  <a:pt x="2842" y="1183"/>
                </a:lnTo>
                <a:lnTo>
                  <a:pt x="2508" y="1095"/>
                </a:lnTo>
                <a:lnTo>
                  <a:pt x="2192" y="998"/>
                </a:lnTo>
                <a:lnTo>
                  <a:pt x="1890" y="897"/>
                </a:lnTo>
                <a:lnTo>
                  <a:pt x="1610" y="788"/>
                </a:lnTo>
                <a:lnTo>
                  <a:pt x="1347" y="681"/>
                </a:lnTo>
                <a:lnTo>
                  <a:pt x="1105" y="574"/>
                </a:lnTo>
                <a:lnTo>
                  <a:pt x="883" y="473"/>
                </a:lnTo>
                <a:lnTo>
                  <a:pt x="686" y="377"/>
                </a:lnTo>
                <a:lnTo>
                  <a:pt x="508" y="286"/>
                </a:lnTo>
                <a:lnTo>
                  <a:pt x="358" y="210"/>
                </a:lnTo>
                <a:lnTo>
                  <a:pt x="232" y="138"/>
                </a:lnTo>
                <a:lnTo>
                  <a:pt x="59" y="3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BFECBB-AA81-4985-9C05-58FD5E5654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8490" y="2543981"/>
            <a:ext cx="6002705" cy="365868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The Paradox of following Jesus</a:t>
            </a:r>
          </a:p>
          <a:p>
            <a:pPr marL="0" indent="0">
              <a:buNone/>
            </a:pPr>
            <a:endParaRPr lang="en-US" sz="3500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3500" b="1" dirty="0">
                <a:solidFill>
                  <a:schemeClr val="bg1"/>
                </a:solidFill>
              </a:rPr>
              <a:t>Matthew 16:24-26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BFA416A-02F5-4763-B73B-06432EE512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916" y="3220819"/>
            <a:ext cx="5451627" cy="231694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7396939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BC8B6D-83B8-4194-E52C-9C5DBEA2E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Discipleship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5A4B81-D58D-DDE3-56A5-B84572F352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 Psalm 49:7-9</a:t>
            </a:r>
          </a:p>
          <a:p>
            <a:r>
              <a:rPr lang="en-US" dirty="0"/>
              <a:t> Romans 3:23</a:t>
            </a:r>
          </a:p>
          <a:p>
            <a:r>
              <a:rPr lang="en-US" dirty="0"/>
              <a:t> John 14:6</a:t>
            </a:r>
          </a:p>
          <a:p>
            <a:r>
              <a:rPr lang="en-US" dirty="0"/>
              <a:t> Matthew 5:48</a:t>
            </a:r>
          </a:p>
          <a:p>
            <a:r>
              <a:rPr lang="en-US" dirty="0"/>
              <a:t> Exodus 20 </a:t>
            </a:r>
          </a:p>
          <a:p>
            <a:r>
              <a:rPr lang="en-US" dirty="0"/>
              <a:t> Romans 6:23</a:t>
            </a:r>
          </a:p>
        </p:txBody>
      </p:sp>
    </p:spTree>
    <p:extLst>
      <p:ext uri="{BB962C8B-B14F-4D97-AF65-F5344CB8AC3E}">
        <p14:creationId xmlns:p14="http://schemas.microsoft.com/office/powerpoint/2010/main" val="24491049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CB8204-BEDD-7C52-B0B2-0034004EA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Matthew 16:24-26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18C4B-2240-0DF1-7C05-2095203DF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5390" y="1526876"/>
            <a:ext cx="10348128" cy="472152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aseline="30000" dirty="0"/>
              <a:t>24</a:t>
            </a:r>
            <a:r>
              <a:rPr lang="en-US" dirty="0"/>
              <a:t> Then Jesus told his disciples, “If anyone would come after me, let him deny himself and take up his cross and follow me. </a:t>
            </a:r>
          </a:p>
          <a:p>
            <a:pPr marL="0" indent="0">
              <a:buNone/>
            </a:pPr>
            <a:r>
              <a:rPr lang="en-US" baseline="30000" dirty="0"/>
              <a:t>25</a:t>
            </a:r>
            <a:r>
              <a:rPr lang="en-US" dirty="0"/>
              <a:t> For whoever would save his life will lose it, but whoever loses his life for my sake will find it. </a:t>
            </a:r>
            <a:r>
              <a:rPr lang="en-US" baseline="30000" dirty="0"/>
              <a:t>26 </a:t>
            </a:r>
            <a:r>
              <a:rPr lang="en-US" dirty="0"/>
              <a:t>For what will it profit a man if he gains the whole world and forfeits his soul? Or what shall a man give in return for his soul?</a:t>
            </a:r>
          </a:p>
        </p:txBody>
      </p:sp>
    </p:spTree>
    <p:extLst>
      <p:ext uri="{BB962C8B-B14F-4D97-AF65-F5344CB8AC3E}">
        <p14:creationId xmlns:p14="http://schemas.microsoft.com/office/powerpoint/2010/main" val="12456560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CC23-EF88-C290-E9F6-96EBA2D9C9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Closing Reflections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D713B4-2046-EC42-FC63-90B832EA79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31" y="1755228"/>
            <a:ext cx="11267091" cy="4493171"/>
          </a:xfrm>
        </p:spPr>
        <p:txBody>
          <a:bodyPr>
            <a:normAutofit/>
          </a:bodyPr>
          <a:lstStyle/>
          <a:p>
            <a:r>
              <a:rPr lang="en-US" dirty="0"/>
              <a:t> Valley of Vision (Puritan Prayer) </a:t>
            </a:r>
          </a:p>
          <a:p>
            <a:endParaRPr lang="en-US" dirty="0"/>
          </a:p>
          <a:p>
            <a:r>
              <a:rPr lang="en-US" dirty="0"/>
              <a:t> Hebrews 12:1-17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6708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endParaRPr lang="en-US"/>
          </a:p>
          <a:p>
            <a:pPr marL="0" indent="0" algn="ctr">
              <a:buNone/>
            </a:pPr>
            <a:r>
              <a:rPr lang="en-US" sz="6000" b="1"/>
              <a:t>To God be the glory! </a:t>
            </a:r>
            <a:endParaRPr lang="en-US" sz="6000" b="1" dirty="0"/>
          </a:p>
        </p:txBody>
      </p:sp>
    </p:spTree>
    <p:extLst>
      <p:ext uri="{BB962C8B-B14F-4D97-AF65-F5344CB8AC3E}">
        <p14:creationId xmlns:p14="http://schemas.microsoft.com/office/powerpoint/2010/main" val="20577712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59916</TotalTime>
  <Words>171</Words>
  <Application>Microsoft Office PowerPoint</Application>
  <PresentationFormat>Widescreen</PresentationFormat>
  <Paragraphs>26</Paragraphs>
  <Slides>6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Century Gothic</vt:lpstr>
      <vt:lpstr>Wingdings 3</vt:lpstr>
      <vt:lpstr>Ion</vt:lpstr>
      <vt:lpstr>                   The Paradox of following Jesus Matthew 16:24-26  Pastor Sam May 5, 2024</vt:lpstr>
      <vt:lpstr>Scripture Reading</vt:lpstr>
      <vt:lpstr>Discipleship</vt:lpstr>
      <vt:lpstr>Matthew 16:24-26</vt:lpstr>
      <vt:lpstr>Closing Reflections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contrarian wisdom of God  Isaiah 55:8-9</dc:title>
  <dc:creator>Samuel Kim</dc:creator>
  <cp:lastModifiedBy>Samuel Kim</cp:lastModifiedBy>
  <cp:revision>119</cp:revision>
  <cp:lastPrinted>2024-01-13T06:58:57Z</cp:lastPrinted>
  <dcterms:created xsi:type="dcterms:W3CDTF">2021-11-19T21:57:39Z</dcterms:created>
  <dcterms:modified xsi:type="dcterms:W3CDTF">2024-05-05T05:03:58Z</dcterms:modified>
</cp:coreProperties>
</file>