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1"/>
  </p:notesMasterIdLst>
  <p:sldIdLst>
    <p:sldId id="307" r:id="rId2"/>
    <p:sldId id="571" r:id="rId3"/>
    <p:sldId id="3968" r:id="rId4"/>
    <p:sldId id="3969" r:id="rId5"/>
    <p:sldId id="3971" r:id="rId6"/>
    <p:sldId id="3970" r:id="rId7"/>
    <p:sldId id="3972" r:id="rId8"/>
    <p:sldId id="3973" r:id="rId9"/>
    <p:sldId id="322" r:id="rId10"/>
  </p:sldIdLst>
  <p:sldSz cx="12192000" cy="6858000"/>
  <p:notesSz cx="7099300" cy="93853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99DBD3-14D1-4234-B557-11307C537468}" v="2" dt="2024-07-07T04:39:57.6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471" autoAdjust="0"/>
    <p:restoredTop sz="94660"/>
  </p:normalViewPr>
  <p:slideViewPr>
    <p:cSldViewPr snapToGrid="0">
      <p:cViewPr varScale="1">
        <p:scale>
          <a:sx n="111" d="100"/>
          <a:sy n="111" d="100"/>
        </p:scale>
        <p:origin x="276" y="9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470895"/>
          </a:xfrm>
          <a:prstGeom prst="rect">
            <a:avLst/>
          </a:prstGeom>
        </p:spPr>
        <p:txBody>
          <a:bodyPr vert="horz" lIns="94192" tIns="47096" rIns="94192" bIns="47096" rtlCol="0"/>
          <a:lstStyle>
            <a:lvl1pPr algn="l">
              <a:defRPr sz="1200"/>
            </a:lvl1pPr>
          </a:lstStyle>
          <a:p>
            <a:endParaRPr lang="en-US"/>
          </a:p>
        </p:txBody>
      </p:sp>
      <p:sp>
        <p:nvSpPr>
          <p:cNvPr id="3" name="Date Placeholder 2"/>
          <p:cNvSpPr>
            <a:spLocks noGrp="1"/>
          </p:cNvSpPr>
          <p:nvPr>
            <p:ph type="dt" idx="1"/>
          </p:nvPr>
        </p:nvSpPr>
        <p:spPr>
          <a:xfrm>
            <a:off x="4021294" y="0"/>
            <a:ext cx="3076363" cy="470895"/>
          </a:xfrm>
          <a:prstGeom prst="rect">
            <a:avLst/>
          </a:prstGeom>
        </p:spPr>
        <p:txBody>
          <a:bodyPr vert="horz" lIns="94192" tIns="47096" rIns="94192" bIns="47096" rtlCol="0"/>
          <a:lstStyle>
            <a:lvl1pPr algn="r">
              <a:defRPr sz="1200"/>
            </a:lvl1pPr>
          </a:lstStyle>
          <a:p>
            <a:fld id="{867E5A53-2486-4E3A-8424-3F8493DB3F12}" type="datetimeFigureOut">
              <a:rPr lang="en-US" smtClean="0"/>
              <a:t>7/6/2024</a:t>
            </a:fld>
            <a:endParaRPr lang="en-US"/>
          </a:p>
        </p:txBody>
      </p:sp>
      <p:sp>
        <p:nvSpPr>
          <p:cNvPr id="4" name="Slide Image Placeholder 3"/>
          <p:cNvSpPr>
            <a:spLocks noGrp="1" noRot="1" noChangeAspect="1"/>
          </p:cNvSpPr>
          <p:nvPr>
            <p:ph type="sldImg" idx="2"/>
          </p:nvPr>
        </p:nvSpPr>
        <p:spPr>
          <a:xfrm>
            <a:off x="735013" y="1173163"/>
            <a:ext cx="5629275" cy="3167062"/>
          </a:xfrm>
          <a:prstGeom prst="rect">
            <a:avLst/>
          </a:prstGeom>
          <a:noFill/>
          <a:ln w="12700">
            <a:solidFill>
              <a:prstClr val="black"/>
            </a:solidFill>
          </a:ln>
        </p:spPr>
        <p:txBody>
          <a:bodyPr vert="horz" lIns="94192" tIns="47096" rIns="94192" bIns="47096" rtlCol="0" anchor="ctr"/>
          <a:lstStyle/>
          <a:p>
            <a:endParaRPr lang="en-US"/>
          </a:p>
        </p:txBody>
      </p:sp>
      <p:sp>
        <p:nvSpPr>
          <p:cNvPr id="5" name="Notes Placeholder 4"/>
          <p:cNvSpPr>
            <a:spLocks noGrp="1"/>
          </p:cNvSpPr>
          <p:nvPr>
            <p:ph type="body" sz="quarter" idx="3"/>
          </p:nvPr>
        </p:nvSpPr>
        <p:spPr>
          <a:xfrm>
            <a:off x="709930" y="4516676"/>
            <a:ext cx="5679440" cy="3695462"/>
          </a:xfrm>
          <a:prstGeom prst="rect">
            <a:avLst/>
          </a:prstGeom>
        </p:spPr>
        <p:txBody>
          <a:bodyPr vert="horz" lIns="94192" tIns="47096" rIns="94192" bIns="4709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4407"/>
            <a:ext cx="3076363" cy="470894"/>
          </a:xfrm>
          <a:prstGeom prst="rect">
            <a:avLst/>
          </a:prstGeom>
        </p:spPr>
        <p:txBody>
          <a:bodyPr vert="horz" lIns="94192" tIns="47096" rIns="94192" bIns="47096" rtlCol="0" anchor="b"/>
          <a:lstStyle>
            <a:lvl1pPr algn="l">
              <a:defRPr sz="1200"/>
            </a:lvl1pPr>
          </a:lstStyle>
          <a:p>
            <a:endParaRPr lang="en-US"/>
          </a:p>
        </p:txBody>
      </p:sp>
      <p:sp>
        <p:nvSpPr>
          <p:cNvPr id="7" name="Slide Number Placeholder 6"/>
          <p:cNvSpPr>
            <a:spLocks noGrp="1"/>
          </p:cNvSpPr>
          <p:nvPr>
            <p:ph type="sldNum" sz="quarter" idx="5"/>
          </p:nvPr>
        </p:nvSpPr>
        <p:spPr>
          <a:xfrm>
            <a:off x="4021294" y="8914407"/>
            <a:ext cx="3076363" cy="470894"/>
          </a:xfrm>
          <a:prstGeom prst="rect">
            <a:avLst/>
          </a:prstGeom>
        </p:spPr>
        <p:txBody>
          <a:bodyPr vert="horz" lIns="94192" tIns="47096" rIns="94192" bIns="47096" rtlCol="0" anchor="b"/>
          <a:lstStyle>
            <a:lvl1pPr algn="r">
              <a:defRPr sz="1200"/>
            </a:lvl1pPr>
          </a:lstStyle>
          <a:p>
            <a:fld id="{9F14B8F8-0443-4C6A-B857-2522630016E1}" type="slidenum">
              <a:rPr lang="en-US" smtClean="0"/>
              <a:t>‹#›</a:t>
            </a:fld>
            <a:endParaRPr lang="en-US"/>
          </a:p>
        </p:txBody>
      </p:sp>
    </p:spTree>
    <p:extLst>
      <p:ext uri="{BB962C8B-B14F-4D97-AF65-F5344CB8AC3E}">
        <p14:creationId xmlns:p14="http://schemas.microsoft.com/office/powerpoint/2010/main" val="35952903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B7A8AF-46BA-495D-A6A9-C4E1AA5DC2E9}" type="slidenum">
              <a:rPr lang="en-US" smtClean="0"/>
              <a:t>1</a:t>
            </a:fld>
            <a:endParaRPr lang="en-US"/>
          </a:p>
        </p:txBody>
      </p:sp>
    </p:spTree>
    <p:extLst>
      <p:ext uri="{BB962C8B-B14F-4D97-AF65-F5344CB8AC3E}">
        <p14:creationId xmlns:p14="http://schemas.microsoft.com/office/powerpoint/2010/main" val="22167868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F14B8F8-0443-4C6A-B857-2522630016E1}" type="slidenum">
              <a:rPr lang="en-US" smtClean="0"/>
              <a:t>2</a:t>
            </a:fld>
            <a:endParaRPr lang="en-US"/>
          </a:p>
        </p:txBody>
      </p:sp>
    </p:spTree>
    <p:extLst>
      <p:ext uri="{BB962C8B-B14F-4D97-AF65-F5344CB8AC3E}">
        <p14:creationId xmlns:p14="http://schemas.microsoft.com/office/powerpoint/2010/main" val="22046642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F14B8F8-0443-4C6A-B857-2522630016E1}" type="slidenum">
              <a:rPr lang="en-US" smtClean="0"/>
              <a:t>9</a:t>
            </a:fld>
            <a:endParaRPr lang="en-US"/>
          </a:p>
        </p:txBody>
      </p:sp>
    </p:spTree>
    <p:extLst>
      <p:ext uri="{BB962C8B-B14F-4D97-AF65-F5344CB8AC3E}">
        <p14:creationId xmlns:p14="http://schemas.microsoft.com/office/powerpoint/2010/main" val="34146429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normAutofit/>
          </a:bodyPr>
          <a:lstStyle>
            <a:lvl1pPr marL="0" indent="0" algn="l">
              <a:buNone/>
              <a:defRPr sz="32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4AAD347D-5ACD-4C99-B74B-A9C85AD731AF}" type="datetimeFigureOut">
              <a:rPr lang="en-US" dirty="0"/>
              <a:t>7/6/2024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8" name="Rectangle 7">
            <a:extLst>
              <a:ext uri="{FF2B5EF4-FFF2-40B4-BE49-F238E27FC236}">
                <a16:creationId xmlns:a16="http://schemas.microsoft.com/office/drawing/2014/main" id="{E6ED4976-C005-124C-49C8-239BBCB1128F}"/>
              </a:ext>
            </a:extLst>
          </p:cNvPr>
          <p:cNvSpPr/>
          <p:nvPr userDrawn="1"/>
        </p:nvSpPr>
        <p:spPr>
          <a:xfrm>
            <a:off x="1055716" y="473825"/>
            <a:ext cx="3923608" cy="2028306"/>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logo with a cross on it&#10;&#10;Description automatically generated">
            <a:extLst>
              <a:ext uri="{FF2B5EF4-FFF2-40B4-BE49-F238E27FC236}">
                <a16:creationId xmlns:a16="http://schemas.microsoft.com/office/drawing/2014/main" id="{53B2679F-FC95-EBB0-891D-431A4DED7EC9}"/>
              </a:ext>
            </a:extLst>
          </p:cNvPr>
          <p:cNvPicPr>
            <a:picLocks noChangeAspect="1"/>
          </p:cNvPicPr>
          <p:nvPr userDrawn="1"/>
        </p:nvPicPr>
        <p:blipFill>
          <a:blip r:embed="rId2"/>
          <a:stretch>
            <a:fillRect/>
          </a:stretch>
        </p:blipFill>
        <p:spPr>
          <a:xfrm>
            <a:off x="1246909" y="613901"/>
            <a:ext cx="3407705" cy="1748153"/>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799"/>
            <a:ext cx="8825658" cy="364066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7/6/2024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7/6/2024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0"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lumMod val="60000"/>
                    <a:lumOff val="4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7/6/2024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
        <p:nvSpPr>
          <p:cNvPr id="11" name="TextBox 10"/>
          <p:cNvSpPr txBox="1"/>
          <p:nvPr/>
        </p:nvSpPr>
        <p:spPr>
          <a:xfrm>
            <a:off x="9330490" y="2613787"/>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7/6/2024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7/6/2024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7/6/2024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7/6/2024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7/6/2024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buClr>
                <a:schemeClr val="tx1"/>
              </a:buClr>
              <a:defRPr sz="4000"/>
            </a:lvl1pPr>
            <a:lvl2pPr>
              <a:buClr>
                <a:schemeClr val="tx1"/>
              </a:buClr>
              <a:defRPr sz="3600"/>
            </a:lvl2pPr>
            <a:lvl3pPr>
              <a:buClr>
                <a:schemeClr val="tx1"/>
              </a:buClr>
              <a:defRPr sz="3200"/>
            </a:lvl3pPr>
            <a:lvl4pPr>
              <a:buClr>
                <a:schemeClr val="tx1"/>
              </a:buClr>
              <a:defRPr sz="2800"/>
            </a:lvl4pPr>
            <a:lvl5pPr>
              <a:buClr>
                <a:schemeClr val="tx1"/>
              </a:buClr>
              <a:defRPr sz="2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9796027F-7875-4030-9381-8BD8C4F21935}" type="datetimeFigureOut">
              <a:rPr lang="en-US" dirty="0"/>
              <a:t>7/6/2024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dirty="0"/>
              <a:t>Click to edit Master title style</a:t>
            </a:r>
          </a:p>
        </p:txBody>
      </p:sp>
      <p:sp>
        <p:nvSpPr>
          <p:cNvPr id="3" name="Text Placeholder 2"/>
          <p:cNvSpPr>
            <a:spLocks noGrp="1"/>
          </p:cNvSpPr>
          <p:nvPr>
            <p:ph type="body" idx="1"/>
          </p:nvPr>
        </p:nvSpPr>
        <p:spPr>
          <a:xfrm>
            <a:off x="1154955" y="4777381"/>
            <a:ext cx="8825658" cy="860400"/>
          </a:xfrm>
        </p:spPr>
        <p:txBody>
          <a:bodyPr anchor="t">
            <a:normAutofit/>
          </a:bodyPr>
          <a:lstStyle>
            <a:lvl1pPr marL="0" indent="0" algn="l">
              <a:buNone/>
              <a:defRPr sz="32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7/6/2024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buClr>
                <a:schemeClr val="tx1"/>
              </a:buClr>
              <a:defRPr sz="2800"/>
            </a:lvl1pPr>
            <a:lvl2pPr>
              <a:buClr>
                <a:schemeClr val="tx1"/>
              </a:buClr>
              <a:defRPr sz="2400"/>
            </a:lvl2pPr>
            <a:lvl3pPr>
              <a:buClr>
                <a:schemeClr val="tx1"/>
              </a:buClr>
              <a:defRPr sz="2000"/>
            </a:lvl3pPr>
            <a:lvl4pPr>
              <a:buClr>
                <a:schemeClr val="tx1"/>
              </a:buClr>
              <a:defRPr sz="1800"/>
            </a:lvl4pPr>
            <a:lvl5pPr>
              <a:buClr>
                <a:schemeClr val="tx1"/>
              </a:buClr>
              <a:defRPr sz="18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654493" y="2056092"/>
            <a:ext cx="4396341" cy="4200245"/>
          </a:xfrm>
        </p:spPr>
        <p:txBody>
          <a:bodyPr>
            <a:normAutofit/>
          </a:bodyPr>
          <a:lstStyle>
            <a:lvl1pPr>
              <a:buClr>
                <a:schemeClr val="tx1"/>
              </a:buClr>
              <a:defRPr sz="2800"/>
            </a:lvl1pPr>
            <a:lvl2pPr>
              <a:buClr>
                <a:schemeClr val="tx1"/>
              </a:buClr>
              <a:defRPr sz="2400"/>
            </a:lvl2pPr>
            <a:lvl3pPr>
              <a:buClr>
                <a:schemeClr val="tx1"/>
              </a:buClr>
              <a:defRPr sz="2000"/>
            </a:lvl3pPr>
            <a:lvl4pPr>
              <a:buClr>
                <a:schemeClr val="tx1"/>
              </a:buClr>
              <a:defRPr sz="1800"/>
            </a:lvl4pPr>
            <a:lvl5pPr>
              <a:buClr>
                <a:schemeClr val="tx1"/>
              </a:buClr>
              <a:defRPr sz="18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9796027F-7875-4030-9381-8BD8C4F21935}" type="datetimeFigureOut">
              <a:rPr lang="en-US" dirty="0"/>
              <a:t>7/6/2024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buClr>
                <a:schemeClr val="tx1"/>
              </a:buClr>
              <a:defRPr sz="2800">
                <a:solidFill>
                  <a:schemeClr val="tx1"/>
                </a:solidFill>
              </a:defRPr>
            </a:lvl1pPr>
            <a:lvl2pPr>
              <a:buClr>
                <a:schemeClr val="tx1"/>
              </a:buClr>
              <a:defRPr sz="2400">
                <a:solidFill>
                  <a:schemeClr val="tx1"/>
                </a:solidFill>
              </a:defRPr>
            </a:lvl2pPr>
            <a:lvl3pPr>
              <a:buClr>
                <a:schemeClr val="tx1"/>
              </a:buClr>
              <a:defRPr sz="2000">
                <a:solidFill>
                  <a:schemeClr val="tx1"/>
                </a:solidFill>
              </a:defRPr>
            </a:lvl3pPr>
            <a:lvl4pPr>
              <a:buClr>
                <a:schemeClr val="tx1"/>
              </a:buClr>
              <a:defRPr sz="1800">
                <a:solidFill>
                  <a:schemeClr val="tx1"/>
                </a:solidFill>
              </a:defRPr>
            </a:lvl4pPr>
            <a:lvl5pPr>
              <a:buClr>
                <a:schemeClr val="tx1"/>
              </a:buClr>
              <a:defRPr sz="1800">
                <a:solidFill>
                  <a:schemeClr val="tx1"/>
                </a:solidFill>
              </a:defRPr>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buClr>
                <a:schemeClr val="tx1"/>
              </a:buClr>
              <a:defRPr sz="2800">
                <a:solidFill>
                  <a:schemeClr val="tx1"/>
                </a:solidFill>
              </a:defRPr>
            </a:lvl1pPr>
            <a:lvl2pPr>
              <a:buClr>
                <a:schemeClr val="tx1"/>
              </a:buClr>
              <a:defRPr sz="2400">
                <a:solidFill>
                  <a:schemeClr val="tx1"/>
                </a:solidFill>
              </a:defRPr>
            </a:lvl2pPr>
            <a:lvl3pPr>
              <a:buClr>
                <a:schemeClr val="tx1"/>
              </a:buClr>
              <a:defRPr sz="2000">
                <a:solidFill>
                  <a:schemeClr val="tx1"/>
                </a:solidFill>
              </a:defRPr>
            </a:lvl3pPr>
            <a:lvl4pPr>
              <a:buClr>
                <a:schemeClr val="tx1"/>
              </a:buClr>
              <a:defRPr sz="1800">
                <a:solidFill>
                  <a:schemeClr val="tx1"/>
                </a:solidFill>
              </a:defRPr>
            </a:lvl4pPr>
            <a:lvl5pPr>
              <a:buClr>
                <a:schemeClr val="tx1"/>
              </a:buClr>
              <a:defRPr sz="1800">
                <a:solidFill>
                  <a:schemeClr val="tx1"/>
                </a:solidFill>
              </a:defRPr>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9796027F-7875-4030-9381-8BD8C4F21935}" type="datetimeFigureOut">
              <a:rPr lang="en-US" dirty="0"/>
              <a:t>7/6/2024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7/6/2024</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7/6/2024</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3"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5" y="3129280"/>
            <a:ext cx="34010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7/6/2024</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7/6/2024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7/6/2024</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tx1"/>
        </a:buClr>
        <a:buSzPct val="80000"/>
        <a:buFont typeface="Wingdings 3" charset="2"/>
        <a:buChar char=""/>
        <a:defRPr sz="32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tx1"/>
        </a:buClr>
        <a:buSzPct val="80000"/>
        <a:buFont typeface="Wingdings 3" charset="2"/>
        <a:buChar char=""/>
        <a:defRPr sz="2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tx1"/>
        </a:buClr>
        <a:buSzPct val="80000"/>
        <a:buFont typeface="Wingdings 3" charset="2"/>
        <a:buChar char=""/>
        <a:defRPr sz="24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tx1"/>
        </a:buClr>
        <a:buSzPct val="80000"/>
        <a:buFont typeface="Wingdings 3" charset="2"/>
        <a:buChar char=""/>
        <a:defRPr sz="20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tx1"/>
        </a:buClr>
        <a:buSzPct val="80000"/>
        <a:buFont typeface="Wingdings 3" charset="2"/>
        <a:buChar char=""/>
        <a:defRPr sz="20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5516" y="2968015"/>
            <a:ext cx="10930759" cy="3329581"/>
          </a:xfrm>
        </p:spPr>
        <p:txBody>
          <a:bodyPr/>
          <a:lstStyle/>
          <a:p>
            <a:br>
              <a:rPr lang="en-US" sz="4400" dirty="0"/>
            </a:br>
            <a:br>
              <a:rPr lang="en-US" sz="4000" dirty="0"/>
            </a:br>
            <a:r>
              <a:rPr lang="en-US" sz="1800" dirty="0"/>
              <a:t> </a:t>
            </a:r>
            <a:br>
              <a:rPr lang="en-US" sz="4000" dirty="0"/>
            </a:br>
            <a:br>
              <a:rPr lang="en-US" sz="4000" dirty="0"/>
            </a:br>
            <a:br>
              <a:rPr lang="en-US" sz="4000" dirty="0"/>
            </a:br>
            <a:br>
              <a:rPr lang="en-US" sz="4000" dirty="0"/>
            </a:br>
            <a:br>
              <a:rPr lang="en-US" sz="4000" dirty="0"/>
            </a:br>
            <a:br>
              <a:rPr lang="en-US" sz="4000" dirty="0"/>
            </a:br>
            <a:br>
              <a:rPr lang="en-US" sz="4000" dirty="0"/>
            </a:br>
            <a:br>
              <a:rPr lang="en-US" sz="4000" dirty="0"/>
            </a:br>
            <a:br>
              <a:rPr lang="en-US" sz="4000" dirty="0"/>
            </a:br>
            <a:br>
              <a:rPr lang="en-US" sz="4000" dirty="0"/>
            </a:br>
            <a:br>
              <a:rPr lang="en-US" sz="4000" dirty="0"/>
            </a:br>
            <a:br>
              <a:rPr lang="en-US" sz="4000" dirty="0"/>
            </a:br>
            <a:br>
              <a:rPr lang="en-US" sz="4000" dirty="0"/>
            </a:br>
            <a:br>
              <a:rPr lang="en-US" sz="4000" dirty="0"/>
            </a:br>
            <a:br>
              <a:rPr lang="en-US" sz="4000" dirty="0"/>
            </a:br>
            <a:br>
              <a:rPr lang="en-US" sz="4000" dirty="0"/>
            </a:br>
            <a:r>
              <a:rPr lang="en-US" sz="4000" b="1" dirty="0"/>
              <a:t>Family Rules – Woe to those who would hurt God’s children</a:t>
            </a:r>
            <a:br>
              <a:rPr lang="en-US" sz="4000" b="1" dirty="0"/>
            </a:br>
            <a:r>
              <a:rPr lang="en-US" sz="4000" b="1" dirty="0"/>
              <a:t>Matthew 18:5-9</a:t>
            </a:r>
            <a:br>
              <a:rPr lang="en-US" sz="4000" b="1" dirty="0"/>
            </a:br>
            <a:br>
              <a:rPr lang="en-US" sz="4400" b="1" dirty="0"/>
            </a:br>
            <a:r>
              <a:rPr lang="en-US" sz="4000" b="1" dirty="0"/>
              <a:t>Pastor Sam Kim</a:t>
            </a:r>
            <a:br>
              <a:rPr lang="en-US" sz="4000" b="1" dirty="0"/>
            </a:br>
            <a:r>
              <a:rPr lang="en-US" sz="4000" b="1" dirty="0"/>
              <a:t>July 7, 2024</a:t>
            </a:r>
            <a:endParaRPr lang="en-US" sz="6000" dirty="0"/>
          </a:p>
        </p:txBody>
      </p:sp>
    </p:spTree>
    <p:extLst>
      <p:ext uri="{BB962C8B-B14F-4D97-AF65-F5344CB8AC3E}">
        <p14:creationId xmlns:p14="http://schemas.microsoft.com/office/powerpoint/2010/main" val="11143262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91000"/>
                <a:satMod val="164000"/>
                <a:lumMod val="74000"/>
              </a:schemeClr>
              <a:schemeClr val="bg2">
                <a:hueMod val="124000"/>
                <a:satMod val="140000"/>
                <a:lumMod val="142000"/>
              </a:schemeClr>
            </a:duotone>
          </a:blip>
          <a:stretch/>
        </a:blipFill>
        <a:effectLst/>
      </p:bgPr>
    </p:bg>
    <p:spTree>
      <p:nvGrpSpPr>
        <p:cNvPr id="1" name=""/>
        <p:cNvGrpSpPr/>
        <p:nvPr/>
      </p:nvGrpSpPr>
      <p:grpSpPr>
        <a:xfrm>
          <a:off x="0" y="0"/>
          <a:ext cx="0" cy="0"/>
          <a:chOff x="0" y="0"/>
          <a:chExt cx="0" cy="0"/>
        </a:xfrm>
      </p:grpSpPr>
      <p:sp>
        <p:nvSpPr>
          <p:cNvPr id="10" name="Freeform 7">
            <a:extLst>
              <a:ext uri="{FF2B5EF4-FFF2-40B4-BE49-F238E27FC236}">
                <a16:creationId xmlns:a16="http://schemas.microsoft.com/office/drawing/2014/main" id="{32454A55-8D0E-4288-BA8C-0F28467A20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Title 1">
            <a:extLst>
              <a:ext uri="{FF2B5EF4-FFF2-40B4-BE49-F238E27FC236}">
                <a16:creationId xmlns:a16="http://schemas.microsoft.com/office/drawing/2014/main" id="{DF2716DD-F5F3-430D-BFCF-5E702467F20C}"/>
              </a:ext>
            </a:extLst>
          </p:cNvPr>
          <p:cNvSpPr>
            <a:spLocks noGrp="1"/>
          </p:cNvSpPr>
          <p:nvPr>
            <p:ph type="title"/>
          </p:nvPr>
        </p:nvSpPr>
        <p:spPr>
          <a:xfrm>
            <a:off x="648930" y="629267"/>
            <a:ext cx="9252154" cy="1016654"/>
          </a:xfrm>
        </p:spPr>
        <p:txBody>
          <a:bodyPr>
            <a:normAutofit/>
          </a:bodyPr>
          <a:lstStyle/>
          <a:p>
            <a:r>
              <a:rPr lang="en-US" b="1"/>
              <a:t>Scripture Reading</a:t>
            </a:r>
          </a:p>
        </p:txBody>
      </p:sp>
      <p:sp>
        <p:nvSpPr>
          <p:cNvPr id="12" name="Rectangle 11">
            <a:extLst>
              <a:ext uri="{FF2B5EF4-FFF2-40B4-BE49-F238E27FC236}">
                <a16:creationId xmlns:a16="http://schemas.microsoft.com/office/drawing/2014/main" id="{42BF945A-4452-4881-AF25-582DE1943C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924298"/>
            <a:ext cx="12192417" cy="293370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4" name="Freeform 5">
            <a:extLst>
              <a:ext uri="{FF2B5EF4-FFF2-40B4-BE49-F238E27FC236}">
                <a16:creationId xmlns:a16="http://schemas.microsoft.com/office/drawing/2014/main" id="{7BF02DAB-EEF0-487F-A106-B70843EA6D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1695" cy="2802467"/>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txBody>
          <a:bodyPr/>
          <a:lstStyle/>
          <a:p>
            <a:endParaRPr lang="en-US"/>
          </a:p>
        </p:txBody>
      </p:sp>
      <p:sp>
        <p:nvSpPr>
          <p:cNvPr id="3" name="Content Placeholder 2">
            <a:extLst>
              <a:ext uri="{FF2B5EF4-FFF2-40B4-BE49-F238E27FC236}">
                <a16:creationId xmlns:a16="http://schemas.microsoft.com/office/drawing/2014/main" id="{4CBFECBB-AA81-4985-9C05-58FD5E5654A3}"/>
              </a:ext>
            </a:extLst>
          </p:cNvPr>
          <p:cNvSpPr>
            <a:spLocks noGrp="1"/>
          </p:cNvSpPr>
          <p:nvPr>
            <p:ph idx="1"/>
          </p:nvPr>
        </p:nvSpPr>
        <p:spPr>
          <a:xfrm>
            <a:off x="431321" y="2543981"/>
            <a:ext cx="5659874" cy="3658689"/>
          </a:xfrm>
        </p:spPr>
        <p:txBody>
          <a:bodyPr>
            <a:normAutofit lnSpcReduction="10000"/>
          </a:bodyPr>
          <a:lstStyle/>
          <a:p>
            <a:pPr marL="0" indent="0">
              <a:buNone/>
            </a:pPr>
            <a:endParaRPr lang="en-US" b="1" dirty="0">
              <a:solidFill>
                <a:schemeClr val="bg1"/>
              </a:solidFill>
            </a:endParaRPr>
          </a:p>
          <a:p>
            <a:pPr marL="0" indent="0">
              <a:buNone/>
            </a:pPr>
            <a:r>
              <a:rPr lang="en-US" sz="3500" b="1" dirty="0">
                <a:solidFill>
                  <a:schemeClr val="bg1"/>
                </a:solidFill>
              </a:rPr>
              <a:t>Family Rules – </a:t>
            </a:r>
          </a:p>
          <a:p>
            <a:pPr marL="0" indent="0">
              <a:buNone/>
            </a:pPr>
            <a:r>
              <a:rPr lang="en-US" sz="3500" b="1" dirty="0">
                <a:solidFill>
                  <a:schemeClr val="bg1"/>
                </a:solidFill>
              </a:rPr>
              <a:t>Woe to those who would hurt God’s children</a:t>
            </a:r>
          </a:p>
          <a:p>
            <a:pPr marL="0" indent="0">
              <a:buNone/>
            </a:pPr>
            <a:endParaRPr lang="en-US" sz="3500" b="1" dirty="0">
              <a:solidFill>
                <a:schemeClr val="bg1"/>
              </a:solidFill>
            </a:endParaRPr>
          </a:p>
          <a:p>
            <a:pPr marL="0" indent="0">
              <a:buNone/>
            </a:pPr>
            <a:r>
              <a:rPr lang="en-US" sz="3500" b="1" dirty="0">
                <a:solidFill>
                  <a:schemeClr val="bg1"/>
                </a:solidFill>
              </a:rPr>
              <a:t>Matthew 18:5-8</a:t>
            </a:r>
            <a:endParaRPr lang="en-US" b="1" dirty="0">
              <a:solidFill>
                <a:schemeClr val="bg1"/>
              </a:solidFill>
            </a:endParaRPr>
          </a:p>
        </p:txBody>
      </p:sp>
      <p:pic>
        <p:nvPicPr>
          <p:cNvPr id="5" name="Picture 4">
            <a:extLst>
              <a:ext uri="{FF2B5EF4-FFF2-40B4-BE49-F238E27FC236}">
                <a16:creationId xmlns:a16="http://schemas.microsoft.com/office/drawing/2014/main" id="{7BFA416A-02F5-4763-B73B-06432EE5121F}"/>
              </a:ext>
            </a:extLst>
          </p:cNvPr>
          <p:cNvPicPr>
            <a:picLocks noChangeAspect="1"/>
          </p:cNvPicPr>
          <p:nvPr/>
        </p:nvPicPr>
        <p:blipFill>
          <a:blip r:embed="rId4"/>
          <a:stretch>
            <a:fillRect/>
          </a:stretch>
        </p:blipFill>
        <p:spPr>
          <a:xfrm>
            <a:off x="6091916" y="3220819"/>
            <a:ext cx="5451627" cy="2316941"/>
          </a:xfrm>
          <a:prstGeom prst="rect">
            <a:avLst/>
          </a:prstGeom>
          <a:effectLst/>
        </p:spPr>
      </p:pic>
    </p:spTree>
    <p:extLst>
      <p:ext uri="{BB962C8B-B14F-4D97-AF65-F5344CB8AC3E}">
        <p14:creationId xmlns:p14="http://schemas.microsoft.com/office/powerpoint/2010/main" val="27396939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2A2FE-3FD0-9E96-3A87-73C2123DFC3C}"/>
              </a:ext>
            </a:extLst>
          </p:cNvPr>
          <p:cNvSpPr>
            <a:spLocks noGrp="1"/>
          </p:cNvSpPr>
          <p:nvPr>
            <p:ph type="title"/>
          </p:nvPr>
        </p:nvSpPr>
        <p:spPr/>
        <p:txBody>
          <a:bodyPr/>
          <a:lstStyle/>
          <a:p>
            <a:r>
              <a:rPr lang="en-US" dirty="0"/>
              <a:t>God cares how his children are treated…..</a:t>
            </a:r>
          </a:p>
        </p:txBody>
      </p:sp>
      <p:sp>
        <p:nvSpPr>
          <p:cNvPr id="3" name="Content Placeholder 2">
            <a:extLst>
              <a:ext uri="{FF2B5EF4-FFF2-40B4-BE49-F238E27FC236}">
                <a16:creationId xmlns:a16="http://schemas.microsoft.com/office/drawing/2014/main" id="{7D9BFDC8-89A3-A218-84D7-1CC43BFC21EF}"/>
              </a:ext>
            </a:extLst>
          </p:cNvPr>
          <p:cNvSpPr>
            <a:spLocks noGrp="1"/>
          </p:cNvSpPr>
          <p:nvPr>
            <p:ph idx="1"/>
          </p:nvPr>
        </p:nvSpPr>
        <p:spPr>
          <a:xfrm>
            <a:off x="1103311" y="2052918"/>
            <a:ext cx="10585481" cy="4195481"/>
          </a:xfrm>
        </p:spPr>
        <p:txBody>
          <a:bodyPr>
            <a:normAutofit fontScale="92500" lnSpcReduction="10000"/>
          </a:bodyPr>
          <a:lstStyle/>
          <a:p>
            <a:r>
              <a:rPr lang="en-US" dirty="0"/>
              <a:t> Gen. 12:3 To Abraham: Bless those who bless, and curse for those who curse.</a:t>
            </a:r>
          </a:p>
          <a:p>
            <a:r>
              <a:rPr lang="en-US" dirty="0"/>
              <a:t> Disciples described in intimate language:</a:t>
            </a:r>
          </a:p>
          <a:p>
            <a:pPr lvl="1"/>
            <a:r>
              <a:rPr lang="en-US" dirty="0"/>
              <a:t> Children of God ( John 1:12-13)</a:t>
            </a:r>
          </a:p>
          <a:p>
            <a:pPr lvl="1"/>
            <a:r>
              <a:rPr lang="en-US" dirty="0"/>
              <a:t> The Body of Christ (1 Cor. 12)</a:t>
            </a:r>
          </a:p>
          <a:p>
            <a:pPr lvl="1"/>
            <a:r>
              <a:rPr lang="en-US" dirty="0"/>
              <a:t> The Bride of Christ, w/ Jesus as Groom (Rev. 21) </a:t>
            </a:r>
          </a:p>
          <a:p>
            <a:pPr lvl="1"/>
            <a:r>
              <a:rPr lang="en-US" dirty="0"/>
              <a:t> The Vine and the branches (John 15) </a:t>
            </a:r>
          </a:p>
          <a:p>
            <a:endParaRPr lang="en-US" dirty="0"/>
          </a:p>
        </p:txBody>
      </p:sp>
    </p:spTree>
    <p:extLst>
      <p:ext uri="{BB962C8B-B14F-4D97-AF65-F5344CB8AC3E}">
        <p14:creationId xmlns:p14="http://schemas.microsoft.com/office/powerpoint/2010/main" val="38213181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AF6B2-6C5B-0929-B139-44FF59E1BC50}"/>
              </a:ext>
            </a:extLst>
          </p:cNvPr>
          <p:cNvSpPr>
            <a:spLocks noGrp="1"/>
          </p:cNvSpPr>
          <p:nvPr>
            <p:ph type="title"/>
          </p:nvPr>
        </p:nvSpPr>
        <p:spPr/>
        <p:txBody>
          <a:bodyPr/>
          <a:lstStyle/>
          <a:p>
            <a:r>
              <a:rPr lang="en-US" dirty="0"/>
              <a:t>God cares about how his children are treated (cont.)</a:t>
            </a:r>
          </a:p>
        </p:txBody>
      </p:sp>
      <p:sp>
        <p:nvSpPr>
          <p:cNvPr id="3" name="Content Placeholder 2">
            <a:extLst>
              <a:ext uri="{FF2B5EF4-FFF2-40B4-BE49-F238E27FC236}">
                <a16:creationId xmlns:a16="http://schemas.microsoft.com/office/drawing/2014/main" id="{3C5ADB2A-4965-7ECE-D8CD-374603868E59}"/>
              </a:ext>
            </a:extLst>
          </p:cNvPr>
          <p:cNvSpPr>
            <a:spLocks noGrp="1"/>
          </p:cNvSpPr>
          <p:nvPr>
            <p:ph idx="1"/>
          </p:nvPr>
        </p:nvSpPr>
        <p:spPr>
          <a:xfrm>
            <a:off x="1103312" y="2052918"/>
            <a:ext cx="9308771" cy="4195481"/>
          </a:xfrm>
        </p:spPr>
        <p:txBody>
          <a:bodyPr/>
          <a:lstStyle/>
          <a:p>
            <a:r>
              <a:rPr lang="en-US" dirty="0"/>
              <a:t> To Saul: “Why are you persecuting me? (Acts 9:4) </a:t>
            </a:r>
          </a:p>
          <a:p>
            <a:r>
              <a:rPr lang="en-US" dirty="0"/>
              <a:t> The Sheep &amp; the Goats (Matt. 25)</a:t>
            </a:r>
          </a:p>
        </p:txBody>
      </p:sp>
    </p:spTree>
    <p:extLst>
      <p:ext uri="{BB962C8B-B14F-4D97-AF65-F5344CB8AC3E}">
        <p14:creationId xmlns:p14="http://schemas.microsoft.com/office/powerpoint/2010/main" val="42634571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8399D-366B-BCB0-38A6-B70BF584721A}"/>
              </a:ext>
            </a:extLst>
          </p:cNvPr>
          <p:cNvSpPr>
            <a:spLocks noGrp="1"/>
          </p:cNvSpPr>
          <p:nvPr>
            <p:ph type="title"/>
          </p:nvPr>
        </p:nvSpPr>
        <p:spPr/>
        <p:txBody>
          <a:bodyPr/>
          <a:lstStyle/>
          <a:p>
            <a:r>
              <a:rPr lang="en-US" dirty="0"/>
              <a:t>Woe to those who would hurt God’s  children…</a:t>
            </a:r>
          </a:p>
        </p:txBody>
      </p:sp>
      <p:sp>
        <p:nvSpPr>
          <p:cNvPr id="3" name="Content Placeholder 2">
            <a:extLst>
              <a:ext uri="{FF2B5EF4-FFF2-40B4-BE49-F238E27FC236}">
                <a16:creationId xmlns:a16="http://schemas.microsoft.com/office/drawing/2014/main" id="{0040E4E2-76DF-5041-1644-213A2F9A7A25}"/>
              </a:ext>
            </a:extLst>
          </p:cNvPr>
          <p:cNvSpPr>
            <a:spLocks noGrp="1"/>
          </p:cNvSpPr>
          <p:nvPr>
            <p:ph idx="1"/>
          </p:nvPr>
        </p:nvSpPr>
        <p:spPr>
          <a:xfrm>
            <a:off x="1103312" y="2052918"/>
            <a:ext cx="10007511" cy="4195481"/>
          </a:xfrm>
        </p:spPr>
        <p:txBody>
          <a:bodyPr>
            <a:normAutofit lnSpcReduction="10000"/>
          </a:bodyPr>
          <a:lstStyle/>
          <a:p>
            <a:r>
              <a:rPr lang="en-US" sz="4400" dirty="0"/>
              <a:t> </a:t>
            </a:r>
            <a:r>
              <a:rPr lang="en-US" sz="3200" dirty="0"/>
              <a:t>“Little one” =</a:t>
            </a:r>
          </a:p>
          <a:p>
            <a:pPr marL="0" indent="0">
              <a:buNone/>
            </a:pPr>
            <a:r>
              <a:rPr lang="en-US" dirty="0"/>
              <a:t>    </a:t>
            </a:r>
            <a:r>
              <a:rPr lang="en-US" sz="3200" dirty="0"/>
              <a:t>Disciple of Christ</a:t>
            </a:r>
            <a:endParaRPr lang="en-US" sz="4400" dirty="0"/>
          </a:p>
          <a:p>
            <a:r>
              <a:rPr lang="en-US" dirty="0"/>
              <a:t> </a:t>
            </a:r>
            <a:r>
              <a:rPr lang="en-US" sz="2800" dirty="0"/>
              <a:t>Cause to sin (</a:t>
            </a:r>
            <a:r>
              <a:rPr lang="en-US" sz="2800" i="1" dirty="0" err="1">
                <a:solidFill>
                  <a:srgbClr val="FFFF00"/>
                </a:solidFill>
              </a:rPr>
              <a:t>skandalizo</a:t>
            </a:r>
            <a:r>
              <a:rPr lang="en-US" sz="2800" dirty="0"/>
              <a:t>) </a:t>
            </a:r>
          </a:p>
          <a:p>
            <a:r>
              <a:rPr lang="en-US" sz="2800" dirty="0"/>
              <a:t> Better to have a millstone  </a:t>
            </a:r>
          </a:p>
          <a:p>
            <a:pPr marL="0" indent="0">
              <a:buNone/>
            </a:pPr>
            <a:r>
              <a:rPr lang="en-US" sz="2800" dirty="0"/>
              <a:t>tied to one's neck and </a:t>
            </a:r>
          </a:p>
          <a:p>
            <a:pPr marL="0" indent="0">
              <a:buNone/>
            </a:pPr>
            <a:r>
              <a:rPr lang="en-US" sz="2800" dirty="0"/>
              <a:t>drowned in the sea</a:t>
            </a:r>
          </a:p>
          <a:p>
            <a:pPr lvl="1"/>
            <a:r>
              <a:rPr lang="en-US" sz="2400" dirty="0"/>
              <a:t>Typical weight: 20 to +100 lbs.</a:t>
            </a:r>
          </a:p>
        </p:txBody>
      </p:sp>
      <p:pic>
        <p:nvPicPr>
          <p:cNvPr id="4" name="Picture 3">
            <a:extLst>
              <a:ext uri="{FF2B5EF4-FFF2-40B4-BE49-F238E27FC236}">
                <a16:creationId xmlns:a16="http://schemas.microsoft.com/office/drawing/2014/main" id="{DB0B6198-A0F3-4B80-02AC-613BE4E4E4D0}"/>
              </a:ext>
            </a:extLst>
          </p:cNvPr>
          <p:cNvPicPr>
            <a:picLocks noChangeAspect="1"/>
          </p:cNvPicPr>
          <p:nvPr/>
        </p:nvPicPr>
        <p:blipFill rotWithShape="1">
          <a:blip r:embed="rId2"/>
          <a:srcRect l="8339" r="478" b="1"/>
          <a:stretch/>
        </p:blipFill>
        <p:spPr>
          <a:xfrm>
            <a:off x="6452558" y="1426058"/>
            <a:ext cx="5483820" cy="4905554"/>
          </a:xfrm>
          <a:prstGeom prst="rect">
            <a:avLst/>
          </a:prstGeom>
          <a:effectLst>
            <a:outerShdw blurRad="50800" dist="38100" dir="5400000" algn="t" rotWithShape="0">
              <a:prstClr val="black">
                <a:alpha val="43000"/>
              </a:prstClr>
            </a:outerShdw>
          </a:effectLst>
        </p:spPr>
      </p:pic>
    </p:spTree>
    <p:extLst>
      <p:ext uri="{BB962C8B-B14F-4D97-AF65-F5344CB8AC3E}">
        <p14:creationId xmlns:p14="http://schemas.microsoft.com/office/powerpoint/2010/main" val="7620079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C2888-E3BC-ED25-60FF-51CF66DC7448}"/>
              </a:ext>
            </a:extLst>
          </p:cNvPr>
          <p:cNvSpPr>
            <a:spLocks noGrp="1"/>
          </p:cNvSpPr>
          <p:nvPr>
            <p:ph type="title"/>
          </p:nvPr>
        </p:nvSpPr>
        <p:spPr/>
        <p:txBody>
          <a:bodyPr/>
          <a:lstStyle/>
          <a:p>
            <a:r>
              <a:rPr lang="en-US" dirty="0"/>
              <a:t>Woe to those who would hurt God’s children (part 2)</a:t>
            </a:r>
          </a:p>
        </p:txBody>
      </p:sp>
      <p:sp>
        <p:nvSpPr>
          <p:cNvPr id="3" name="Content Placeholder 2">
            <a:extLst>
              <a:ext uri="{FF2B5EF4-FFF2-40B4-BE49-F238E27FC236}">
                <a16:creationId xmlns:a16="http://schemas.microsoft.com/office/drawing/2014/main" id="{5CDC169E-45BD-23ED-9828-C8E7B76CC594}"/>
              </a:ext>
            </a:extLst>
          </p:cNvPr>
          <p:cNvSpPr>
            <a:spLocks noGrp="1"/>
          </p:cNvSpPr>
          <p:nvPr>
            <p:ph idx="1"/>
          </p:nvPr>
        </p:nvSpPr>
        <p:spPr>
          <a:xfrm>
            <a:off x="1103312" y="2052918"/>
            <a:ext cx="10550975" cy="4580795"/>
          </a:xfrm>
        </p:spPr>
        <p:txBody>
          <a:bodyPr>
            <a:normAutofit fontScale="85000" lnSpcReduction="10000"/>
          </a:bodyPr>
          <a:lstStyle/>
          <a:p>
            <a:r>
              <a:rPr lang="en-US" dirty="0"/>
              <a:t> “Woe” = judgment or curse</a:t>
            </a:r>
          </a:p>
          <a:p>
            <a:r>
              <a:rPr lang="en-US" dirty="0"/>
              <a:t> Zech 2:8 “Apple of God’s eye” </a:t>
            </a:r>
          </a:p>
          <a:p>
            <a:r>
              <a:rPr lang="en-US" dirty="0"/>
              <a:t> Personal to God: offending a believer = offending God</a:t>
            </a:r>
          </a:p>
          <a:p>
            <a:r>
              <a:rPr lang="en-US" dirty="0"/>
              <a:t> Goal: Hebrews 10:24-25</a:t>
            </a:r>
          </a:p>
          <a:p>
            <a:r>
              <a:rPr lang="en-US" dirty="0"/>
              <a:t> Not many should be teachers… (James 3:1) </a:t>
            </a:r>
          </a:p>
          <a:p>
            <a:pPr marL="0" indent="0">
              <a:buNone/>
            </a:pPr>
            <a:br>
              <a:rPr lang="en-US" dirty="0"/>
            </a:br>
            <a:endParaRPr lang="en-US" dirty="0"/>
          </a:p>
        </p:txBody>
      </p:sp>
    </p:spTree>
    <p:extLst>
      <p:ext uri="{BB962C8B-B14F-4D97-AF65-F5344CB8AC3E}">
        <p14:creationId xmlns:p14="http://schemas.microsoft.com/office/powerpoint/2010/main" val="113748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C2888-E3BC-ED25-60FF-51CF66DC7448}"/>
              </a:ext>
            </a:extLst>
          </p:cNvPr>
          <p:cNvSpPr>
            <a:spLocks noGrp="1"/>
          </p:cNvSpPr>
          <p:nvPr>
            <p:ph type="title"/>
          </p:nvPr>
        </p:nvSpPr>
        <p:spPr/>
        <p:txBody>
          <a:bodyPr/>
          <a:lstStyle/>
          <a:p>
            <a:r>
              <a:rPr lang="en-US" dirty="0"/>
              <a:t>Woe to those who would hurt God’s children (part 3)</a:t>
            </a:r>
          </a:p>
        </p:txBody>
      </p:sp>
      <p:sp>
        <p:nvSpPr>
          <p:cNvPr id="3" name="Content Placeholder 2">
            <a:extLst>
              <a:ext uri="{FF2B5EF4-FFF2-40B4-BE49-F238E27FC236}">
                <a16:creationId xmlns:a16="http://schemas.microsoft.com/office/drawing/2014/main" id="{5CDC169E-45BD-23ED-9828-C8E7B76CC594}"/>
              </a:ext>
            </a:extLst>
          </p:cNvPr>
          <p:cNvSpPr>
            <a:spLocks noGrp="1"/>
          </p:cNvSpPr>
          <p:nvPr>
            <p:ph idx="1"/>
          </p:nvPr>
        </p:nvSpPr>
        <p:spPr>
          <a:xfrm>
            <a:off x="526212" y="2052918"/>
            <a:ext cx="11128076" cy="4580795"/>
          </a:xfrm>
        </p:spPr>
        <p:txBody>
          <a:bodyPr>
            <a:normAutofit fontScale="92500"/>
          </a:bodyPr>
          <a:lstStyle/>
          <a:p>
            <a:r>
              <a:rPr lang="en-US" dirty="0"/>
              <a:t>Judgment on False Teachers or tolerating them (Rev. 2) </a:t>
            </a:r>
          </a:p>
          <a:p>
            <a:pPr lvl="1"/>
            <a:r>
              <a:rPr lang="en-US" dirty="0"/>
              <a:t> Church in Pergamum – teaching of Balaam</a:t>
            </a:r>
          </a:p>
          <a:p>
            <a:pPr lvl="1"/>
            <a:r>
              <a:rPr lang="en-US" dirty="0"/>
              <a:t> Church in Thyatira – teaching of Jezebel </a:t>
            </a:r>
          </a:p>
          <a:p>
            <a:r>
              <a:rPr lang="en-US" dirty="0"/>
              <a:t>Strong vs. Weak brothers – (Rom. 14 &amp; 1 Cor. 8)</a:t>
            </a:r>
          </a:p>
          <a:p>
            <a:r>
              <a:rPr lang="en-US" dirty="0"/>
              <a:t>Parable of the Goats (Matt. 25:41-46) </a:t>
            </a:r>
            <a:br>
              <a:rPr lang="en-US" dirty="0"/>
            </a:br>
            <a:endParaRPr lang="en-US" dirty="0"/>
          </a:p>
        </p:txBody>
      </p:sp>
    </p:spTree>
    <p:extLst>
      <p:ext uri="{BB962C8B-B14F-4D97-AF65-F5344CB8AC3E}">
        <p14:creationId xmlns:p14="http://schemas.microsoft.com/office/powerpoint/2010/main" val="6742884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05ACE-C035-8296-DC97-03577A882192}"/>
              </a:ext>
            </a:extLst>
          </p:cNvPr>
          <p:cNvSpPr>
            <a:spLocks noGrp="1"/>
          </p:cNvSpPr>
          <p:nvPr>
            <p:ph type="title"/>
          </p:nvPr>
        </p:nvSpPr>
        <p:spPr/>
        <p:txBody>
          <a:bodyPr/>
          <a:lstStyle/>
          <a:p>
            <a:r>
              <a:rPr lang="en-US" dirty="0"/>
              <a:t>Heed God’s warning: take drastic action if needed! (Matt. 18:8-9) </a:t>
            </a:r>
          </a:p>
        </p:txBody>
      </p:sp>
      <p:sp>
        <p:nvSpPr>
          <p:cNvPr id="3" name="Content Placeholder 2">
            <a:extLst>
              <a:ext uri="{FF2B5EF4-FFF2-40B4-BE49-F238E27FC236}">
                <a16:creationId xmlns:a16="http://schemas.microsoft.com/office/drawing/2014/main" id="{41EC7863-FEAB-57A3-285F-4420B71E5E41}"/>
              </a:ext>
            </a:extLst>
          </p:cNvPr>
          <p:cNvSpPr>
            <a:spLocks noGrp="1"/>
          </p:cNvSpPr>
          <p:nvPr>
            <p:ph idx="1"/>
          </p:nvPr>
        </p:nvSpPr>
        <p:spPr>
          <a:xfrm>
            <a:off x="1103312" y="2052918"/>
            <a:ext cx="9558937" cy="4195481"/>
          </a:xfrm>
        </p:spPr>
        <p:txBody>
          <a:bodyPr>
            <a:normAutofit lnSpcReduction="10000"/>
          </a:bodyPr>
          <a:lstStyle/>
          <a:p>
            <a:pPr marL="0" indent="0">
              <a:buNone/>
            </a:pPr>
            <a:r>
              <a:rPr lang="en-US" sz="3600" b="1" baseline="30000" dirty="0">
                <a:solidFill>
                  <a:schemeClr val="bg1"/>
                </a:solidFill>
                <a:effectLst/>
                <a:highlight>
                  <a:srgbClr val="FFFFFF"/>
                </a:highlight>
                <a:latin typeface="system-ui"/>
                <a:ea typeface="Calibri" panose="020F0502020204030204" pitchFamily="34" charset="0"/>
                <a:cs typeface="Times New Roman" panose="02020603050405020304" pitchFamily="18" charset="0"/>
              </a:rPr>
              <a:t>8 </a:t>
            </a:r>
            <a:r>
              <a:rPr lang="en-US" sz="3600" b="1" dirty="0">
                <a:solidFill>
                  <a:schemeClr val="bg1"/>
                </a:solidFill>
                <a:effectLst/>
                <a:highlight>
                  <a:srgbClr val="FFFFFF"/>
                </a:highlight>
                <a:latin typeface="system-ui"/>
                <a:ea typeface="Calibri" panose="020F0502020204030204" pitchFamily="34" charset="0"/>
                <a:cs typeface="Times New Roman" panose="02020603050405020304" pitchFamily="18" charset="0"/>
              </a:rPr>
              <a:t>And if your hand or your foot causes you to sin, cut it off and throw it away. It is better for you to enter life crippled or lame than with two hands or two feet to be thrown into the eternal fire. </a:t>
            </a:r>
            <a:r>
              <a:rPr lang="en-US" sz="3600" b="1" baseline="30000" dirty="0">
                <a:solidFill>
                  <a:schemeClr val="bg1"/>
                </a:solidFill>
                <a:effectLst/>
                <a:highlight>
                  <a:srgbClr val="FFFFFF"/>
                </a:highlight>
                <a:latin typeface="system-ui"/>
                <a:ea typeface="Calibri" panose="020F0502020204030204" pitchFamily="34" charset="0"/>
                <a:cs typeface="Times New Roman" panose="02020603050405020304" pitchFamily="18" charset="0"/>
              </a:rPr>
              <a:t>9 </a:t>
            </a:r>
            <a:r>
              <a:rPr lang="en-US" sz="3600" b="1" dirty="0">
                <a:solidFill>
                  <a:schemeClr val="bg1"/>
                </a:solidFill>
                <a:effectLst/>
                <a:highlight>
                  <a:srgbClr val="FFFFFF"/>
                </a:highlight>
                <a:latin typeface="system-ui"/>
                <a:ea typeface="Calibri" panose="020F0502020204030204" pitchFamily="34" charset="0"/>
                <a:cs typeface="Times New Roman" panose="02020603050405020304" pitchFamily="18" charset="0"/>
              </a:rPr>
              <a:t>And if your eye causes you to sin, tear it out and throw it away. It is better for you to enter life with one eye than with two eyes to be thrown into the hell of fire. </a:t>
            </a:r>
            <a:endParaRPr lang="en-US" sz="6600" dirty="0">
              <a:solidFill>
                <a:schemeClr val="bg1"/>
              </a:solidFill>
            </a:endParaRPr>
          </a:p>
        </p:txBody>
      </p:sp>
    </p:spTree>
    <p:extLst>
      <p:ext uri="{BB962C8B-B14F-4D97-AF65-F5344CB8AC3E}">
        <p14:creationId xmlns:p14="http://schemas.microsoft.com/office/powerpoint/2010/main" val="19336290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p>
        </p:txBody>
      </p:sp>
      <p:sp>
        <p:nvSpPr>
          <p:cNvPr id="3" name="Content Placeholder 2"/>
          <p:cNvSpPr>
            <a:spLocks noGrp="1"/>
          </p:cNvSpPr>
          <p:nvPr>
            <p:ph idx="1"/>
          </p:nvPr>
        </p:nvSpPr>
        <p:spPr/>
        <p:txBody>
          <a:bodyPr/>
          <a:lstStyle/>
          <a:p>
            <a:pPr marL="0" indent="0" algn="ctr">
              <a:buNone/>
            </a:pPr>
            <a:endParaRPr lang="en-US"/>
          </a:p>
          <a:p>
            <a:pPr marL="0" indent="0" algn="ctr">
              <a:buNone/>
            </a:pPr>
            <a:r>
              <a:rPr lang="en-US" sz="6000" b="1"/>
              <a:t>To God be the glory! </a:t>
            </a:r>
            <a:endParaRPr lang="en-US" sz="6000" b="1" dirty="0"/>
          </a:p>
        </p:txBody>
      </p:sp>
    </p:spTree>
    <p:extLst>
      <p:ext uri="{BB962C8B-B14F-4D97-AF65-F5344CB8AC3E}">
        <p14:creationId xmlns:p14="http://schemas.microsoft.com/office/powerpoint/2010/main" val="205777128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A207AED3-9ABC-4A18-9978-A59B65688B1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65265</TotalTime>
  <Words>461</Words>
  <Application>Microsoft Office PowerPoint</Application>
  <PresentationFormat>Widescreen</PresentationFormat>
  <Paragraphs>46</Paragraphs>
  <Slides>9</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Century Gothic</vt:lpstr>
      <vt:lpstr>system-ui</vt:lpstr>
      <vt:lpstr>Wingdings 3</vt:lpstr>
      <vt:lpstr>Ion</vt:lpstr>
      <vt:lpstr>                   Family Rules – Woe to those who would hurt God’s children Matthew 18:5-9  Pastor Sam Kim July 7, 2024</vt:lpstr>
      <vt:lpstr>Scripture Reading</vt:lpstr>
      <vt:lpstr>God cares how his children are treated…..</vt:lpstr>
      <vt:lpstr>God cares about how his children are treated (cont.)</vt:lpstr>
      <vt:lpstr>Woe to those who would hurt God’s  children…</vt:lpstr>
      <vt:lpstr>Woe to those who would hurt God’s children (part 2)</vt:lpstr>
      <vt:lpstr>Woe to those who would hurt God’s children (part 3)</vt:lpstr>
      <vt:lpstr>Heed God’s warning: take drastic action if needed! (Matt. 18:8-9)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contrarian wisdom of God  Isaiah 55:8-9</dc:title>
  <dc:creator>Samuel Kim</dc:creator>
  <cp:lastModifiedBy>Samuel Kim</cp:lastModifiedBy>
  <cp:revision>126</cp:revision>
  <cp:lastPrinted>2024-01-13T06:58:57Z</cp:lastPrinted>
  <dcterms:created xsi:type="dcterms:W3CDTF">2021-11-19T21:57:39Z</dcterms:created>
  <dcterms:modified xsi:type="dcterms:W3CDTF">2024-07-07T05:06:51Z</dcterms:modified>
</cp:coreProperties>
</file>