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307" r:id="rId2"/>
    <p:sldId id="571" r:id="rId3"/>
    <p:sldId id="3998" r:id="rId4"/>
    <p:sldId id="3993" r:id="rId5"/>
    <p:sldId id="3999" r:id="rId6"/>
    <p:sldId id="4000" r:id="rId7"/>
    <p:sldId id="4001" r:id="rId8"/>
    <p:sldId id="4002" r:id="rId9"/>
    <p:sldId id="322" r:id="rId10"/>
  </p:sldIdLst>
  <p:sldSz cx="12192000" cy="6858000"/>
  <p:notesSz cx="7099300" cy="9385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F480B3-C4DC-4E0C-B4EB-4E3330250C5F}" v="1" dt="2024-08-15T21:39:27.2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71" autoAdjust="0"/>
    <p:restoredTop sz="94660"/>
  </p:normalViewPr>
  <p:slideViewPr>
    <p:cSldViewPr snapToGrid="0">
      <p:cViewPr varScale="1">
        <p:scale>
          <a:sx n="92" d="100"/>
          <a:sy n="92" d="100"/>
        </p:scale>
        <p:origin x="82" y="1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867E5A53-2486-4E3A-8424-3F8493DB3F12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516676"/>
            <a:ext cx="5679440" cy="3695462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9F14B8F8-0443-4C6A-B857-252263001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90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7A8AF-46BA-495D-A6A9-C4E1AA5DC2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86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4B8F8-0443-4C6A-B857-2522630016E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64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4B8F8-0443-4C6A-B857-2522630016E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42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8/16/2024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ED4976-C005-124C-49C8-239BBCB1128F}"/>
              </a:ext>
            </a:extLst>
          </p:cNvPr>
          <p:cNvSpPr/>
          <p:nvPr userDrawn="1"/>
        </p:nvSpPr>
        <p:spPr>
          <a:xfrm>
            <a:off x="1055716" y="473825"/>
            <a:ext cx="3923608" cy="202830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logo with a cross on it&#10;&#10;Description automatically generated">
            <a:extLst>
              <a:ext uri="{FF2B5EF4-FFF2-40B4-BE49-F238E27FC236}">
                <a16:creationId xmlns:a16="http://schemas.microsoft.com/office/drawing/2014/main" id="{53B2679F-FC95-EBB0-891D-431A4DED7E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46909" y="613901"/>
            <a:ext cx="3407705" cy="17481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8/16/2024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8/16/2024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 sz="4000"/>
            </a:lvl1pPr>
            <a:lvl2pPr>
              <a:buClr>
                <a:schemeClr val="tx1"/>
              </a:buClr>
              <a:defRPr sz="3600"/>
            </a:lvl2pPr>
            <a:lvl3pPr>
              <a:buClr>
                <a:schemeClr val="tx1"/>
              </a:buClr>
              <a:defRPr sz="3200"/>
            </a:lvl3pPr>
            <a:lvl4pPr>
              <a:buClr>
                <a:schemeClr val="tx1"/>
              </a:buClr>
              <a:defRPr sz="2800"/>
            </a:lvl4pPr>
            <a:lvl5pPr>
              <a:buClr>
                <a:schemeClr val="tx1"/>
              </a:buCl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8/16/2024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8/16/2024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8/16/2024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8/16/2024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4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5516" y="2968015"/>
            <a:ext cx="10930759" cy="3329581"/>
          </a:xfrm>
        </p:spPr>
        <p:txBody>
          <a:bodyPr/>
          <a:lstStyle/>
          <a:p>
            <a:br>
              <a:rPr lang="en-US" sz="4400" dirty="0"/>
            </a:br>
            <a:br>
              <a:rPr lang="en-US" sz="4000" dirty="0"/>
            </a:br>
            <a:r>
              <a:rPr lang="en-US" sz="1800" dirty="0"/>
              <a:t> 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r>
              <a:rPr lang="en-US" sz="4000" b="1" dirty="0"/>
              <a:t>Welcome the Little Ones</a:t>
            </a:r>
            <a:br>
              <a:rPr lang="en-US" sz="4000" b="1" dirty="0"/>
            </a:br>
            <a:br>
              <a:rPr lang="en-US" sz="4000" b="1" dirty="0"/>
            </a:br>
            <a:r>
              <a:rPr lang="en-US" sz="4000" b="1" dirty="0"/>
              <a:t>Matthew  19:13-15</a:t>
            </a:r>
            <a:br>
              <a:rPr lang="en-US" sz="4400" b="1" dirty="0"/>
            </a:br>
            <a:r>
              <a:rPr lang="en-US" sz="4000" b="1" dirty="0"/>
              <a:t>Pastor Sam Kim</a:t>
            </a:r>
            <a:br>
              <a:rPr lang="en-US" sz="4000" b="1" dirty="0"/>
            </a:br>
            <a:r>
              <a:rPr lang="en-US" sz="4000" b="1" dirty="0"/>
              <a:t>August 18, 2024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114326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>
            <a:extLst>
              <a:ext uri="{FF2B5EF4-FFF2-40B4-BE49-F238E27FC236}">
                <a16:creationId xmlns:a16="http://schemas.microsoft.com/office/drawing/2014/main" id="{32454A55-8D0E-4288-BA8C-0F28467A2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2716DD-F5F3-430D-BFCF-5E702467F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 b="1"/>
              <a:t>Scripture Reading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BF945A-4452-4881-AF25-582DE1943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7BF02DAB-EEF0-487F-A106-B70843EA6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FECBB-AA81-4985-9C05-58FD5E565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196" y="2543981"/>
            <a:ext cx="5766999" cy="36586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500" b="1" dirty="0">
                <a:solidFill>
                  <a:schemeClr val="bg1"/>
                </a:solidFill>
              </a:rPr>
              <a:t>Welcome the Little ones</a:t>
            </a:r>
          </a:p>
          <a:p>
            <a:pPr marL="0" indent="0">
              <a:buNone/>
            </a:pPr>
            <a:endParaRPr lang="en-US" sz="35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500" b="1" dirty="0">
                <a:solidFill>
                  <a:schemeClr val="bg1"/>
                </a:solidFill>
              </a:rPr>
              <a:t>Matthew 19:13-15</a:t>
            </a: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FA416A-02F5-4763-B73B-06432EE512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1916" y="3220819"/>
            <a:ext cx="5451627" cy="231694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39693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CBE4D-1F3C-98F4-FE44-A1264BAF6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767" y="76953"/>
            <a:ext cx="9404723" cy="1400530"/>
          </a:xfrm>
        </p:spPr>
        <p:txBody>
          <a:bodyPr/>
          <a:lstStyle/>
          <a:p>
            <a:r>
              <a:rPr lang="en-US" sz="4000" dirty="0"/>
              <a:t>Est. fertility rate in 2024 by country</a:t>
            </a:r>
            <a:br>
              <a:rPr lang="en-US" sz="2400" dirty="0"/>
            </a:br>
            <a:r>
              <a:rPr lang="en-US" sz="2400" dirty="0"/>
              <a:t>*   Rate needed to maintain population is 2.1per 1000 women</a:t>
            </a:r>
            <a:br>
              <a:rPr lang="en-US" sz="2400" dirty="0"/>
            </a:br>
            <a:r>
              <a:rPr lang="en-US" sz="2400" dirty="0"/>
              <a:t>** Est. World Population 2024 = 8,171M (Top 9 = 55%)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00C6FE5-26D5-A766-B9C5-FAC1897AEB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5616073"/>
              </p:ext>
            </p:extLst>
          </p:nvPr>
        </p:nvGraphicFramePr>
        <p:xfrm>
          <a:off x="1088967" y="1570616"/>
          <a:ext cx="7772399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6520">
                  <a:extLst>
                    <a:ext uri="{9D8B030D-6E8A-4147-A177-3AD203B41FA5}">
                      <a16:colId xmlns:a16="http://schemas.microsoft.com/office/drawing/2014/main" val="1911540846"/>
                    </a:ext>
                  </a:extLst>
                </a:gridCol>
                <a:gridCol w="2274180">
                  <a:extLst>
                    <a:ext uri="{9D8B030D-6E8A-4147-A177-3AD203B41FA5}">
                      <a16:colId xmlns:a16="http://schemas.microsoft.com/office/drawing/2014/main" val="1467910459"/>
                    </a:ext>
                  </a:extLst>
                </a:gridCol>
                <a:gridCol w="1369989">
                  <a:extLst>
                    <a:ext uri="{9D8B030D-6E8A-4147-A177-3AD203B41FA5}">
                      <a16:colId xmlns:a16="http://schemas.microsoft.com/office/drawing/2014/main" val="647418220"/>
                    </a:ext>
                  </a:extLst>
                </a:gridCol>
                <a:gridCol w="1449864">
                  <a:extLst>
                    <a:ext uri="{9D8B030D-6E8A-4147-A177-3AD203B41FA5}">
                      <a16:colId xmlns:a16="http://schemas.microsoft.com/office/drawing/2014/main" val="1183595874"/>
                    </a:ext>
                  </a:extLst>
                </a:gridCol>
                <a:gridCol w="1271846">
                  <a:extLst>
                    <a:ext uri="{9D8B030D-6E8A-4147-A177-3AD203B41FA5}">
                      <a16:colId xmlns:a16="http://schemas.microsoft.com/office/drawing/2014/main" val="18208656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Rank</a:t>
                      </a:r>
                    </a:p>
                    <a:p>
                      <a:r>
                        <a:rPr lang="en-US" sz="2400" dirty="0"/>
                        <a:t>Fertility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Country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Rate</a:t>
                      </a:r>
                    </a:p>
                    <a:p>
                      <a:r>
                        <a:rPr lang="en-US" sz="2400" dirty="0"/>
                        <a:t>Fertility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Rank</a:t>
                      </a:r>
                    </a:p>
                    <a:p>
                      <a:r>
                        <a:rPr lang="en-US" sz="1800" dirty="0"/>
                        <a:t>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2832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Nigeria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4.52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232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5773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Pakistan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3.32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251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849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Bangladesh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2.07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173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3850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India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2.03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1450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487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Indonesia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1.96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251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390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133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United States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1.84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345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319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151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Brazil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1.74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211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197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193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China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1.55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1419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4276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199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Russia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1.52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144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9689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2093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FBF83-C921-5EF1-6680-BDC655FFA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027" y="1049482"/>
            <a:ext cx="3326454" cy="5476009"/>
          </a:xfrm>
        </p:spPr>
        <p:txBody>
          <a:bodyPr anchor="b">
            <a:noAutofit/>
          </a:bodyPr>
          <a:lstStyle/>
          <a:p>
            <a:pPr algn="ctr"/>
            <a:r>
              <a:rPr lang="en-US" sz="3200" dirty="0"/>
              <a:t>US Fertility Rates has mostly decreased since 1957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# of births per 1000 women</a:t>
            </a: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endParaRPr lang="en-US" sz="3200" dirty="0"/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2FEA51AE-2D18-46BE-B2CA-B90B13168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6A537E-C106-45AE-9BBB-3CE559441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F918BA52-E4A7-4EEC-898E-C49023767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140466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6D3F3B7-282C-4DDC-AD1B-C497F2942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0F9DE2-50E2-458D-B7C2-2732C7A60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3667" y="393741"/>
            <a:ext cx="6573167" cy="678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941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FE83E-B16A-244C-4186-E0637C44F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77" y="114051"/>
            <a:ext cx="9404723" cy="1400530"/>
          </a:xfrm>
        </p:spPr>
        <p:txBody>
          <a:bodyPr/>
          <a:lstStyle/>
          <a:p>
            <a:r>
              <a:rPr lang="en-US" dirty="0"/>
              <a:t>Total Births &amp; Abortions every 5 years from 1990 to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62B425-7508-421C-AA58-D5489558D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333" y="1659467"/>
            <a:ext cx="11015133" cy="488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92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9583D-6CBD-CA9B-A622-B6F632580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Matthew 19:13-15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DF7ED-8785-CB65-4C47-DF16DA341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895" y="1629296"/>
            <a:ext cx="10166465" cy="4619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0" baseline="30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13 </a:t>
            </a: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Then children were brought to him that he might lay his hands on them and pray. 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The disciples rebuked the people, </a:t>
            </a:r>
            <a:r>
              <a:rPr lang="en-US" b="1" i="0" baseline="30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14 </a:t>
            </a: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but Jesus said, “Let the little children come to me and do not hinder them, for to such belongs the kingdom of heaven.” </a:t>
            </a:r>
            <a:r>
              <a:rPr lang="en-US" b="1" i="0" baseline="30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15 </a:t>
            </a: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And he laid his hands on them and went away.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105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33EE3-752F-D314-7435-8904B621A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311401"/>
            <a:ext cx="9404723" cy="1400530"/>
          </a:xfrm>
        </p:spPr>
        <p:txBody>
          <a:bodyPr/>
          <a:lstStyle/>
          <a:p>
            <a:r>
              <a:rPr lang="en-US" dirty="0"/>
              <a:t>Theology of Deliverance by Babies in the Bible	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2409E-23F1-4920-06C0-6BD348C35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853248"/>
            <a:ext cx="9927677" cy="439515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 Genesis 4 – For Adam &amp; Eve/Infanticide</a:t>
            </a:r>
          </a:p>
          <a:p>
            <a:r>
              <a:rPr lang="en-US" dirty="0"/>
              <a:t> Genesis 12-21 – For Abraham/Promise</a:t>
            </a:r>
          </a:p>
          <a:p>
            <a:r>
              <a:rPr lang="en-US" dirty="0"/>
              <a:t> Exodus 1-2 Israel in slavery</a:t>
            </a:r>
          </a:p>
          <a:p>
            <a:r>
              <a:rPr lang="en-US" dirty="0"/>
              <a:t> 1 Samuel 1-3 Dark time of the Judges </a:t>
            </a:r>
          </a:p>
          <a:p>
            <a:r>
              <a:rPr lang="en-US" dirty="0"/>
              <a:t> 2 Kings 11 – Preserve the line of David</a:t>
            </a:r>
          </a:p>
          <a:p>
            <a:r>
              <a:rPr lang="en-US" dirty="0"/>
              <a:t> Matthew/Luke – Fulfillment of the Abrahamic and Davidic Covenants</a:t>
            </a:r>
          </a:p>
        </p:txBody>
      </p:sp>
    </p:spTree>
    <p:extLst>
      <p:ext uri="{BB962C8B-B14F-4D97-AF65-F5344CB8AC3E}">
        <p14:creationId xmlns:p14="http://schemas.microsoft.com/office/powerpoint/2010/main" val="1659072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5CA05-3FF4-93D4-7662-DF27CB4C3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closing…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25D13-FAF7-F21A-B79C-676E902F5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6934" y="1712096"/>
            <a:ext cx="10443066" cy="4195481"/>
          </a:xfrm>
        </p:spPr>
        <p:txBody>
          <a:bodyPr/>
          <a:lstStyle/>
          <a:p>
            <a:r>
              <a:rPr lang="en-US" dirty="0"/>
              <a:t> US between 1990-2020: 28M Abortions</a:t>
            </a:r>
          </a:p>
          <a:p>
            <a:r>
              <a:rPr lang="en-US" dirty="0"/>
              <a:t> The Churches Mission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dirty="0"/>
              <a:t>Take care of the little ones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dirty="0"/>
              <a:t>Take care of the “Spiritual little ones”</a:t>
            </a:r>
          </a:p>
          <a:p>
            <a:pPr marL="800100" indent="-742950"/>
            <a:r>
              <a:rPr lang="en-US" dirty="0"/>
              <a:t>Keep the mindset of a “little one”–      1 Peter 2:2</a:t>
            </a:r>
          </a:p>
        </p:txBody>
      </p:sp>
    </p:spTree>
    <p:extLst>
      <p:ext uri="{BB962C8B-B14F-4D97-AF65-F5344CB8AC3E}">
        <p14:creationId xmlns:p14="http://schemas.microsoft.com/office/powerpoint/2010/main" val="3631000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r>
              <a:rPr lang="en-US" sz="6000" b="1"/>
              <a:t>To God be the glory! 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0577712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67560</TotalTime>
  <Words>345</Words>
  <Application>Microsoft Office PowerPoint</Application>
  <PresentationFormat>Widescreen</PresentationFormat>
  <Paragraphs>84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system-ui</vt:lpstr>
      <vt:lpstr>Wingdings 3</vt:lpstr>
      <vt:lpstr>Ion</vt:lpstr>
      <vt:lpstr>                   Welcome the Little Ones  Matthew  19:13-15 Pastor Sam Kim August 18, 2024</vt:lpstr>
      <vt:lpstr>Scripture Reading</vt:lpstr>
      <vt:lpstr>Est. fertility rate in 2024 by country *   Rate needed to maintain population is 2.1per 1000 women ** Est. World Population 2024 = 8,171M (Top 9 = 55%)</vt:lpstr>
      <vt:lpstr>US Fertility Rates has mostly decreased since 1957  # of births per 1000 women   </vt:lpstr>
      <vt:lpstr>Total Births &amp; Abortions every 5 years from 1990 to 2020</vt:lpstr>
      <vt:lpstr>Matthew 19:13-15</vt:lpstr>
      <vt:lpstr>Theology of Deliverance by Babies in the Bible   </vt:lpstr>
      <vt:lpstr>In closing…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contrarian wisdom of God  Isaiah 55:8-9</dc:title>
  <dc:creator>Samuel Kim</dc:creator>
  <cp:lastModifiedBy>Samuel Kim</cp:lastModifiedBy>
  <cp:revision>132</cp:revision>
  <cp:lastPrinted>2024-01-13T06:58:57Z</cp:lastPrinted>
  <dcterms:created xsi:type="dcterms:W3CDTF">2021-11-19T21:57:39Z</dcterms:created>
  <dcterms:modified xsi:type="dcterms:W3CDTF">2024-08-16T23:14:42Z</dcterms:modified>
</cp:coreProperties>
</file>