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10"/>
  </p:notesMasterIdLst>
  <p:sldIdLst>
    <p:sldId id="307" r:id="rId2"/>
    <p:sldId id="571" r:id="rId3"/>
    <p:sldId id="586" r:id="rId4"/>
    <p:sldId id="587" r:id="rId5"/>
    <p:sldId id="588" r:id="rId6"/>
    <p:sldId id="589" r:id="rId7"/>
    <p:sldId id="322" r:id="rId8"/>
    <p:sldId id="590" r:id="rId9"/>
  </p:sldIdLst>
  <p:sldSz cx="12192000" cy="6858000"/>
  <p:notesSz cx="7099300" cy="93853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471" autoAdjust="0"/>
    <p:restoredTop sz="94660"/>
  </p:normalViewPr>
  <p:slideViewPr>
    <p:cSldViewPr snapToGrid="0">
      <p:cViewPr varScale="1">
        <p:scale>
          <a:sx n="92" d="100"/>
          <a:sy n="92" d="100"/>
        </p:scale>
        <p:origin x="82" y="144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363" cy="470895"/>
          </a:xfrm>
          <a:prstGeom prst="rect">
            <a:avLst/>
          </a:prstGeom>
        </p:spPr>
        <p:txBody>
          <a:bodyPr vert="horz" lIns="94192" tIns="47096" rIns="94192" bIns="47096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1294" y="0"/>
            <a:ext cx="3076363" cy="470895"/>
          </a:xfrm>
          <a:prstGeom prst="rect">
            <a:avLst/>
          </a:prstGeom>
        </p:spPr>
        <p:txBody>
          <a:bodyPr vert="horz" lIns="94192" tIns="47096" rIns="94192" bIns="47096" rtlCol="0"/>
          <a:lstStyle>
            <a:lvl1pPr algn="r">
              <a:defRPr sz="1200"/>
            </a:lvl1pPr>
          </a:lstStyle>
          <a:p>
            <a:fld id="{867E5A53-2486-4E3A-8424-3F8493DB3F12}" type="datetimeFigureOut">
              <a:rPr lang="en-US" smtClean="0"/>
              <a:t>10/12/2024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35013" y="1173163"/>
            <a:ext cx="5629275" cy="31670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192" tIns="47096" rIns="94192" bIns="47096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9930" y="4516676"/>
            <a:ext cx="5679440" cy="3695462"/>
          </a:xfrm>
          <a:prstGeom prst="rect">
            <a:avLst/>
          </a:prstGeom>
        </p:spPr>
        <p:txBody>
          <a:bodyPr vert="horz" lIns="94192" tIns="47096" rIns="94192" bIns="47096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914407"/>
            <a:ext cx="3076363" cy="470894"/>
          </a:xfrm>
          <a:prstGeom prst="rect">
            <a:avLst/>
          </a:prstGeom>
        </p:spPr>
        <p:txBody>
          <a:bodyPr vert="horz" lIns="94192" tIns="47096" rIns="94192" bIns="47096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1294" y="8914407"/>
            <a:ext cx="3076363" cy="470894"/>
          </a:xfrm>
          <a:prstGeom prst="rect">
            <a:avLst/>
          </a:prstGeom>
        </p:spPr>
        <p:txBody>
          <a:bodyPr vert="horz" lIns="94192" tIns="47096" rIns="94192" bIns="47096" rtlCol="0" anchor="b"/>
          <a:lstStyle>
            <a:lvl1pPr algn="r">
              <a:defRPr sz="1200"/>
            </a:lvl1pPr>
          </a:lstStyle>
          <a:p>
            <a:fld id="{9F14B8F8-0443-4C6A-B857-2522630016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52903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B7A8AF-46BA-495D-A6A9-C4E1AA5DC2E9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678688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F14B8F8-0443-4C6A-B857-2522630016E1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466420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F14B8F8-0443-4C6A-B857-2522630016E1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46429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>
            <a:normAutofit/>
          </a:bodyPr>
          <a:lstStyle>
            <a:lvl1pPr marL="0" indent="0" algn="l">
              <a:buNone/>
              <a:defRPr sz="32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dirty="0"/>
              <a:t>10/12/2024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E6ED4976-C005-124C-49C8-239BBCB1128F}"/>
              </a:ext>
            </a:extLst>
          </p:cNvPr>
          <p:cNvSpPr/>
          <p:nvPr userDrawn="1"/>
        </p:nvSpPr>
        <p:spPr>
          <a:xfrm>
            <a:off x="1055716" y="473825"/>
            <a:ext cx="3923608" cy="2028306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Picture 10" descr="A logo with a cross on it&#10;&#10;Description automatically generated">
            <a:extLst>
              <a:ext uri="{FF2B5EF4-FFF2-40B4-BE49-F238E27FC236}">
                <a16:creationId xmlns:a16="http://schemas.microsoft.com/office/drawing/2014/main" id="{53B2679F-FC95-EBB0-891D-431A4DED7EC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246909" y="613901"/>
            <a:ext cx="3407705" cy="1748153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799"/>
            <a:ext cx="8825658" cy="3640667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10/12/2024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10/12/2024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0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>
          <a:xfrm>
            <a:off x="1930400" y="3771174"/>
            <a:ext cx="727964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10/12/2024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22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ea typeface="+mj-ea"/>
                <a:cs typeface="+mj-cs"/>
              </a:rPr>
              <a:t>“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22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ea typeface="+mj-ea"/>
                <a:cs typeface="+mj-cs"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59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10/12/2024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10/12/2024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10/12/2024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10/12/2024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10/12/2024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Clr>
                <a:schemeClr val="tx1"/>
              </a:buClr>
              <a:defRPr sz="4000"/>
            </a:lvl1pPr>
            <a:lvl2pPr>
              <a:buClr>
                <a:schemeClr val="tx1"/>
              </a:buClr>
              <a:defRPr sz="3600"/>
            </a:lvl2pPr>
            <a:lvl3pPr>
              <a:buClr>
                <a:schemeClr val="tx1"/>
              </a:buClr>
              <a:defRPr sz="3200"/>
            </a:lvl3pPr>
            <a:lvl4pPr>
              <a:buClr>
                <a:schemeClr val="tx1"/>
              </a:buClr>
              <a:defRPr sz="2800"/>
            </a:lvl4pPr>
            <a:lvl5pPr>
              <a:buClr>
                <a:schemeClr val="tx1"/>
              </a:buClr>
              <a:defRPr sz="28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10/12/2024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32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10/12/2024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buClr>
                <a:schemeClr val="tx1"/>
              </a:buClr>
              <a:defRPr sz="2800"/>
            </a:lvl1pPr>
            <a:lvl2pPr>
              <a:buClr>
                <a:schemeClr val="tx1"/>
              </a:buClr>
              <a:defRPr sz="2400"/>
            </a:lvl2pPr>
            <a:lvl3pPr>
              <a:buClr>
                <a:schemeClr val="tx1"/>
              </a:buClr>
              <a:defRPr sz="2000"/>
            </a:lvl3pPr>
            <a:lvl4pPr>
              <a:buClr>
                <a:schemeClr val="tx1"/>
              </a:buClr>
              <a:defRPr sz="1800"/>
            </a:lvl4pPr>
            <a:lvl5pPr>
              <a:buClr>
                <a:schemeClr val="tx1"/>
              </a:buClr>
              <a:defRPr sz="18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buClr>
                <a:schemeClr val="tx1"/>
              </a:buClr>
              <a:defRPr sz="2800"/>
            </a:lvl1pPr>
            <a:lvl2pPr>
              <a:buClr>
                <a:schemeClr val="tx1"/>
              </a:buClr>
              <a:defRPr sz="2400"/>
            </a:lvl2pPr>
            <a:lvl3pPr>
              <a:buClr>
                <a:schemeClr val="tx1"/>
              </a:buClr>
              <a:defRPr sz="2000"/>
            </a:lvl3pPr>
            <a:lvl4pPr>
              <a:buClr>
                <a:schemeClr val="tx1"/>
              </a:buClr>
              <a:defRPr sz="1800"/>
            </a:lvl4pPr>
            <a:lvl5pPr>
              <a:buClr>
                <a:schemeClr val="tx1"/>
              </a:buClr>
              <a:defRPr sz="18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10/12/2024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buClr>
                <a:schemeClr val="tx1"/>
              </a:buClr>
              <a:defRPr sz="2800">
                <a:solidFill>
                  <a:schemeClr val="tx1"/>
                </a:solidFill>
              </a:defRPr>
            </a:lvl1pPr>
            <a:lvl2pPr>
              <a:buClr>
                <a:schemeClr val="tx1"/>
              </a:buClr>
              <a:defRPr sz="2400">
                <a:solidFill>
                  <a:schemeClr val="tx1"/>
                </a:solidFill>
              </a:defRPr>
            </a:lvl2pPr>
            <a:lvl3pPr>
              <a:buClr>
                <a:schemeClr val="tx1"/>
              </a:buClr>
              <a:defRPr sz="2000">
                <a:solidFill>
                  <a:schemeClr val="tx1"/>
                </a:solidFill>
              </a:defRPr>
            </a:lvl3pPr>
            <a:lvl4pPr>
              <a:buClr>
                <a:schemeClr val="tx1"/>
              </a:buClr>
              <a:defRPr sz="1800">
                <a:solidFill>
                  <a:schemeClr val="tx1"/>
                </a:solidFill>
              </a:defRPr>
            </a:lvl4pPr>
            <a:lvl5pPr>
              <a:buClr>
                <a:schemeClr val="tx1"/>
              </a:buClr>
              <a:defRPr sz="1800">
                <a:solidFill>
                  <a:schemeClr val="tx1"/>
                </a:solidFill>
              </a:defRPr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buClr>
                <a:schemeClr val="tx1"/>
              </a:buClr>
              <a:defRPr sz="2800">
                <a:solidFill>
                  <a:schemeClr val="tx1"/>
                </a:solidFill>
              </a:defRPr>
            </a:lvl1pPr>
            <a:lvl2pPr>
              <a:buClr>
                <a:schemeClr val="tx1"/>
              </a:buClr>
              <a:defRPr sz="2400">
                <a:solidFill>
                  <a:schemeClr val="tx1"/>
                </a:solidFill>
              </a:defRPr>
            </a:lvl2pPr>
            <a:lvl3pPr>
              <a:buClr>
                <a:schemeClr val="tx1"/>
              </a:buClr>
              <a:defRPr sz="2000">
                <a:solidFill>
                  <a:schemeClr val="tx1"/>
                </a:solidFill>
              </a:defRPr>
            </a:lvl3pPr>
            <a:lvl4pPr>
              <a:buClr>
                <a:schemeClr val="tx1"/>
              </a:buClr>
              <a:defRPr sz="1800">
                <a:solidFill>
                  <a:schemeClr val="tx1"/>
                </a:solidFill>
              </a:defRPr>
            </a:lvl4pPr>
            <a:lvl5pPr>
              <a:buClr>
                <a:schemeClr val="tx1"/>
              </a:buClr>
              <a:defRPr sz="1800">
                <a:solidFill>
                  <a:schemeClr val="tx1"/>
                </a:solidFill>
              </a:defRPr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10/12/2024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10/12/2024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10/12/2024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3401063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5" y="3129280"/>
            <a:ext cx="3401062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10/12/2024</a:t>
            </a:fld>
            <a:endParaRPr lang="en-US" dirty="0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10/12/2024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44"/>
          <a:stretch/>
        </p:blipFill>
        <p:spPr>
          <a:xfrm>
            <a:off x="0" y="2669685"/>
            <a:ext cx="4035669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accent5">
                  <a:alpha val="7000"/>
                </a:schemeClr>
              </a:gs>
              <a:gs pos="69000">
                <a:schemeClr val="accent5">
                  <a:alpha val="0"/>
                </a:schemeClr>
              </a:gs>
              <a:gs pos="36000">
                <a:schemeClr val="accent5"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9012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4AAD347D-5ACD-4C99-B74B-A9C85AD731AF}" type="datetimeFigureOut">
              <a:rPr lang="en-US" dirty="0"/>
              <a:t>10/12/2024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8" r:id="rId9"/>
    <p:sldLayoutId id="2147483667" r:id="rId10"/>
    <p:sldLayoutId id="2147483661" r:id="rId11"/>
    <p:sldLayoutId id="2147483664" r:id="rId12"/>
    <p:sldLayoutId id="2147483662" r:id="rId13"/>
    <p:sldLayoutId id="2147483669" r:id="rId14"/>
    <p:sldLayoutId id="2147483670" r:id="rId15"/>
    <p:sldLayoutId id="2147483658" r:id="rId16"/>
    <p:sldLayoutId id="2147483659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tx1"/>
        </a:buClr>
        <a:buSzPct val="80000"/>
        <a:buFont typeface="Wingdings 3" charset="2"/>
        <a:buChar char=""/>
        <a:defRPr sz="32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tx1"/>
        </a:buClr>
        <a:buSzPct val="80000"/>
        <a:buFont typeface="Wingdings 3" charset="2"/>
        <a:buChar char=""/>
        <a:defRPr sz="2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tx1"/>
        </a:buClr>
        <a:buSzPct val="80000"/>
        <a:buFont typeface="Wingdings 3" charset="2"/>
        <a:buChar char=""/>
        <a:defRPr sz="24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tx1"/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tx1"/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biblegateway.com/passage/?search=Matthew%2020&amp;version=ESV#fen-ESV-23817d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25516" y="2968015"/>
            <a:ext cx="10930759" cy="3329581"/>
          </a:xfrm>
        </p:spPr>
        <p:txBody>
          <a:bodyPr/>
          <a:lstStyle/>
          <a:p>
            <a:br>
              <a:rPr lang="en-US" sz="4400" dirty="0"/>
            </a:br>
            <a:br>
              <a:rPr lang="en-US" sz="4000" dirty="0"/>
            </a:br>
            <a:r>
              <a:rPr lang="en-US" sz="1800" dirty="0"/>
              <a:t> </a:t>
            </a:r>
            <a:br>
              <a:rPr lang="en-US" sz="4000" dirty="0"/>
            </a:br>
            <a:br>
              <a:rPr lang="en-US" sz="4000" dirty="0"/>
            </a:br>
            <a:br>
              <a:rPr lang="en-US" sz="4000" dirty="0"/>
            </a:br>
            <a:br>
              <a:rPr lang="en-US" sz="4000" dirty="0"/>
            </a:br>
            <a:br>
              <a:rPr lang="en-US" sz="4000" dirty="0"/>
            </a:br>
            <a:br>
              <a:rPr lang="en-US" sz="4000" dirty="0"/>
            </a:br>
            <a:br>
              <a:rPr lang="en-US" sz="4000" dirty="0"/>
            </a:br>
            <a:br>
              <a:rPr lang="en-US" sz="4000" dirty="0"/>
            </a:br>
            <a:br>
              <a:rPr lang="en-US" sz="4000" dirty="0"/>
            </a:br>
            <a:br>
              <a:rPr lang="en-US" sz="4000" dirty="0"/>
            </a:br>
            <a:br>
              <a:rPr lang="en-US" sz="4000" dirty="0"/>
            </a:br>
            <a:br>
              <a:rPr lang="en-US" sz="4000" dirty="0"/>
            </a:br>
            <a:br>
              <a:rPr lang="en-US" sz="4000" dirty="0"/>
            </a:br>
            <a:br>
              <a:rPr lang="en-US" sz="4000" dirty="0"/>
            </a:br>
            <a:br>
              <a:rPr lang="en-US" sz="4000" dirty="0"/>
            </a:br>
            <a:br>
              <a:rPr lang="en-US" sz="4000" dirty="0"/>
            </a:br>
            <a:r>
              <a:rPr lang="en-US" sz="4000" b="1" dirty="0"/>
              <a:t>The danger of selfish ambition</a:t>
            </a:r>
            <a:br>
              <a:rPr lang="en-US" sz="4000" b="1" dirty="0"/>
            </a:br>
            <a:br>
              <a:rPr lang="en-US" sz="4000" b="1" dirty="0"/>
            </a:br>
            <a:r>
              <a:rPr lang="en-US" sz="4000" b="1" dirty="0"/>
              <a:t>Matthew  20:20-28</a:t>
            </a:r>
            <a:br>
              <a:rPr lang="en-US" sz="4400" b="1" dirty="0"/>
            </a:br>
            <a:r>
              <a:rPr lang="en-US" sz="4000" b="1" dirty="0"/>
              <a:t>Pastor Sam Kim</a:t>
            </a:r>
            <a:br>
              <a:rPr lang="en-US" sz="4000" b="1" dirty="0"/>
            </a:br>
            <a:r>
              <a:rPr lang="en-US" sz="4000" b="1" dirty="0"/>
              <a:t>October 13, 2024</a:t>
            </a:r>
            <a:endParaRPr lang="en-US" sz="6000" dirty="0"/>
          </a:p>
        </p:txBody>
      </p:sp>
    </p:spTree>
    <p:extLst>
      <p:ext uri="{BB962C8B-B14F-4D97-AF65-F5344CB8AC3E}">
        <p14:creationId xmlns:p14="http://schemas.microsoft.com/office/powerpoint/2010/main" val="11143262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>
            <a:duotone>
              <a:schemeClr val="bg2">
                <a:shade val="69000"/>
                <a:hueMod val="91000"/>
                <a:satMod val="164000"/>
                <a:lumMod val="74000"/>
              </a:schemeClr>
              <a:schemeClr val="bg2">
                <a:hueMod val="124000"/>
                <a:satMod val="140000"/>
                <a:lumMod val="142000"/>
              </a:schemeClr>
            </a:duotone>
          </a:blip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7">
            <a:extLst>
              <a:ext uri="{FF2B5EF4-FFF2-40B4-BE49-F238E27FC236}">
                <a16:creationId xmlns:a16="http://schemas.microsoft.com/office/drawing/2014/main" id="{32454A55-8D0E-4288-BA8C-0F28467A20D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719939" y="1460230"/>
            <a:ext cx="3472060" cy="825932"/>
          </a:xfrm>
          <a:custGeom>
            <a:avLst/>
            <a:gdLst>
              <a:gd name="connsiteX0" fmla="*/ 3470310 w 3472060"/>
              <a:gd name="connsiteY0" fmla="*/ 0 h 825932"/>
              <a:gd name="connsiteX1" fmla="*/ 3472060 w 3472060"/>
              <a:gd name="connsiteY1" fmla="*/ 12850 h 825932"/>
              <a:gd name="connsiteX2" fmla="*/ 3472060 w 3472060"/>
              <a:gd name="connsiteY2" fmla="*/ 480529 h 825932"/>
              <a:gd name="connsiteX3" fmla="*/ 3363699 w 3472060"/>
              <a:gd name="connsiteY3" fmla="*/ 498471 h 825932"/>
              <a:gd name="connsiteX4" fmla="*/ 42060 w 3472060"/>
              <a:gd name="connsiteY4" fmla="*/ 824486 h 825932"/>
              <a:gd name="connsiteX5" fmla="*/ 0 w 3472060"/>
              <a:gd name="connsiteY5" fmla="*/ 758452 h 825932"/>
              <a:gd name="connsiteX6" fmla="*/ 188014 w 3472060"/>
              <a:gd name="connsiteY6" fmla="*/ 735602 h 825932"/>
              <a:gd name="connsiteX7" fmla="*/ 284087 w 3472060"/>
              <a:gd name="connsiteY7" fmla="*/ 722590 h 825932"/>
              <a:gd name="connsiteX8" fmla="*/ 382288 w 3472060"/>
              <a:gd name="connsiteY8" fmla="*/ 709392 h 825932"/>
              <a:gd name="connsiteX9" fmla="*/ 481858 w 3472060"/>
              <a:gd name="connsiteY9" fmla="*/ 695774 h 825932"/>
              <a:gd name="connsiteX10" fmla="*/ 581897 w 3472060"/>
              <a:gd name="connsiteY10" fmla="*/ 680711 h 825932"/>
              <a:gd name="connsiteX11" fmla="*/ 683670 w 3472060"/>
              <a:gd name="connsiteY11" fmla="*/ 665256 h 825932"/>
              <a:gd name="connsiteX12" fmla="*/ 787206 w 3472060"/>
              <a:gd name="connsiteY12" fmla="*/ 649587 h 825932"/>
              <a:gd name="connsiteX13" fmla="*/ 892019 w 3472060"/>
              <a:gd name="connsiteY13" fmla="*/ 632968 h 825932"/>
              <a:gd name="connsiteX14" fmla="*/ 997620 w 3472060"/>
              <a:gd name="connsiteY14" fmla="*/ 614667 h 825932"/>
              <a:gd name="connsiteX15" fmla="*/ 1104727 w 3472060"/>
              <a:gd name="connsiteY15" fmla="*/ 596741 h 825932"/>
              <a:gd name="connsiteX16" fmla="*/ 1212669 w 3472060"/>
              <a:gd name="connsiteY16" fmla="*/ 577397 h 825932"/>
              <a:gd name="connsiteX17" fmla="*/ 1321506 w 3472060"/>
              <a:gd name="connsiteY17" fmla="*/ 556988 h 825932"/>
              <a:gd name="connsiteX18" fmla="*/ 1430709 w 3472060"/>
              <a:gd name="connsiteY18" fmla="*/ 536607 h 825932"/>
              <a:gd name="connsiteX19" fmla="*/ 1541050 w 3472060"/>
              <a:gd name="connsiteY19" fmla="*/ 514481 h 825932"/>
              <a:gd name="connsiteX20" fmla="*/ 1652805 w 3472060"/>
              <a:gd name="connsiteY20" fmla="*/ 492202 h 825932"/>
              <a:gd name="connsiteX21" fmla="*/ 1763708 w 3472060"/>
              <a:gd name="connsiteY21" fmla="*/ 469161 h 825932"/>
              <a:gd name="connsiteX22" fmla="*/ 1875795 w 3472060"/>
              <a:gd name="connsiteY22" fmla="*/ 444641 h 825932"/>
              <a:gd name="connsiteX23" fmla="*/ 1989128 w 3472060"/>
              <a:gd name="connsiteY23" fmla="*/ 418995 h 825932"/>
              <a:gd name="connsiteX24" fmla="*/ 2102476 w 3472060"/>
              <a:gd name="connsiteY24" fmla="*/ 393438 h 825932"/>
              <a:gd name="connsiteX25" fmla="*/ 2215549 w 3472060"/>
              <a:gd name="connsiteY25" fmla="*/ 366291 h 825932"/>
              <a:gd name="connsiteX26" fmla="*/ 2330490 w 3472060"/>
              <a:gd name="connsiteY26" fmla="*/ 337455 h 825932"/>
              <a:gd name="connsiteX27" fmla="*/ 2443333 w 3472060"/>
              <a:gd name="connsiteY27" fmla="*/ 308983 h 825932"/>
              <a:gd name="connsiteX28" fmla="*/ 2558014 w 3472060"/>
              <a:gd name="connsiteY28" fmla="*/ 278646 h 825932"/>
              <a:gd name="connsiteX29" fmla="*/ 2673621 w 3472060"/>
              <a:gd name="connsiteY29" fmla="*/ 247421 h 825932"/>
              <a:gd name="connsiteX30" fmla="*/ 2787008 w 3472060"/>
              <a:gd name="connsiteY30" fmla="*/ 215853 h 825932"/>
              <a:gd name="connsiteX31" fmla="*/ 2901442 w 3472060"/>
              <a:gd name="connsiteY31" fmla="*/ 182011 h 825932"/>
              <a:gd name="connsiteX32" fmla="*/ 3015722 w 3472060"/>
              <a:gd name="connsiteY32" fmla="*/ 147286 h 825932"/>
              <a:gd name="connsiteX33" fmla="*/ 3130018 w 3472060"/>
              <a:gd name="connsiteY33" fmla="*/ 112649 h 825932"/>
              <a:gd name="connsiteX34" fmla="*/ 3243551 w 3472060"/>
              <a:gd name="connsiteY34" fmla="*/ 75688 h 825932"/>
              <a:gd name="connsiteX35" fmla="*/ 3356992 w 3472060"/>
              <a:gd name="connsiteY35" fmla="*/ 38197 h 825932"/>
              <a:gd name="connsiteX36" fmla="*/ 3470310 w 3472060"/>
              <a:gd name="connsiteY36" fmla="*/ 0 h 8259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</a:cxnLst>
            <a:rect l="l" t="t" r="r" b="b"/>
            <a:pathLst>
              <a:path w="3472060" h="825932">
                <a:moveTo>
                  <a:pt x="3470310" y="0"/>
                </a:moveTo>
                <a:lnTo>
                  <a:pt x="3472060" y="12850"/>
                </a:lnTo>
                <a:lnTo>
                  <a:pt x="3472060" y="480529"/>
                </a:lnTo>
                <a:lnTo>
                  <a:pt x="3363699" y="498471"/>
                </a:lnTo>
                <a:cubicBezTo>
                  <a:pt x="2435623" y="645518"/>
                  <a:pt x="603076" y="844866"/>
                  <a:pt x="42060" y="824486"/>
                </a:cubicBezTo>
                <a:cubicBezTo>
                  <a:pt x="28151" y="802425"/>
                  <a:pt x="13909" y="780513"/>
                  <a:pt x="0" y="758452"/>
                </a:cubicBezTo>
                <a:lnTo>
                  <a:pt x="188014" y="735602"/>
                </a:lnTo>
                <a:lnTo>
                  <a:pt x="284087" y="722590"/>
                </a:lnTo>
                <a:lnTo>
                  <a:pt x="382288" y="709392"/>
                </a:lnTo>
                <a:lnTo>
                  <a:pt x="481858" y="695774"/>
                </a:lnTo>
                <a:lnTo>
                  <a:pt x="581897" y="680711"/>
                </a:lnTo>
                <a:lnTo>
                  <a:pt x="683670" y="665256"/>
                </a:lnTo>
                <a:lnTo>
                  <a:pt x="787206" y="649587"/>
                </a:lnTo>
                <a:lnTo>
                  <a:pt x="892019" y="632968"/>
                </a:lnTo>
                <a:lnTo>
                  <a:pt x="997620" y="614667"/>
                </a:lnTo>
                <a:lnTo>
                  <a:pt x="1104727" y="596741"/>
                </a:lnTo>
                <a:lnTo>
                  <a:pt x="1212669" y="577397"/>
                </a:lnTo>
                <a:lnTo>
                  <a:pt x="1321506" y="556988"/>
                </a:lnTo>
                <a:lnTo>
                  <a:pt x="1430709" y="536607"/>
                </a:lnTo>
                <a:lnTo>
                  <a:pt x="1541050" y="514481"/>
                </a:lnTo>
                <a:lnTo>
                  <a:pt x="1652805" y="492202"/>
                </a:lnTo>
                <a:lnTo>
                  <a:pt x="1763708" y="469161"/>
                </a:lnTo>
                <a:lnTo>
                  <a:pt x="1875795" y="444641"/>
                </a:lnTo>
                <a:lnTo>
                  <a:pt x="1989128" y="418995"/>
                </a:lnTo>
                <a:lnTo>
                  <a:pt x="2102476" y="393438"/>
                </a:lnTo>
                <a:lnTo>
                  <a:pt x="2215549" y="366291"/>
                </a:lnTo>
                <a:lnTo>
                  <a:pt x="2330490" y="337455"/>
                </a:lnTo>
                <a:lnTo>
                  <a:pt x="2443333" y="308983"/>
                </a:lnTo>
                <a:lnTo>
                  <a:pt x="2558014" y="278646"/>
                </a:lnTo>
                <a:lnTo>
                  <a:pt x="2673621" y="247421"/>
                </a:lnTo>
                <a:lnTo>
                  <a:pt x="2787008" y="215853"/>
                </a:lnTo>
                <a:lnTo>
                  <a:pt x="2901442" y="182011"/>
                </a:lnTo>
                <a:lnTo>
                  <a:pt x="3015722" y="147286"/>
                </a:lnTo>
                <a:lnTo>
                  <a:pt x="3130018" y="112649"/>
                </a:lnTo>
                <a:lnTo>
                  <a:pt x="3243551" y="75688"/>
                </a:lnTo>
                <a:lnTo>
                  <a:pt x="3356992" y="38197"/>
                </a:lnTo>
                <a:lnTo>
                  <a:pt x="3470310" y="0"/>
                </a:lnTo>
                <a:close/>
              </a:path>
            </a:pathLst>
          </a:custGeom>
          <a:solidFill>
            <a:schemeClr val="tx1">
              <a:alpha val="20000"/>
            </a:schemeClr>
          </a:solidFill>
          <a:ln>
            <a:noFill/>
          </a:ln>
        </p:spPr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F2716DD-F5F3-430D-BFCF-5E702467F2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8930" y="629267"/>
            <a:ext cx="9252154" cy="1016654"/>
          </a:xfrm>
        </p:spPr>
        <p:txBody>
          <a:bodyPr>
            <a:normAutofit/>
          </a:bodyPr>
          <a:lstStyle/>
          <a:p>
            <a:r>
              <a:rPr lang="en-US" b="1"/>
              <a:t>Scripture Reading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42BF945A-4452-4881-AF25-582DE1943C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3924298"/>
            <a:ext cx="12192417" cy="2933702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14" name="Freeform 5">
            <a:extLst>
              <a:ext uri="{FF2B5EF4-FFF2-40B4-BE49-F238E27FC236}">
                <a16:creationId xmlns:a16="http://schemas.microsoft.com/office/drawing/2014/main" id="{7BF02DAB-EEF0-487F-A106-B70843EA6DF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">
          <a:xfrm>
            <a:off x="1" y="1762067"/>
            <a:ext cx="12191695" cy="2802467"/>
          </a:xfrm>
          <a:custGeom>
            <a:avLst/>
            <a:gdLst/>
            <a:ahLst/>
            <a:cxnLst/>
            <a:rect l="l" t="t" r="r" b="b"/>
            <a:pathLst>
              <a:path w="10000" h="8000">
                <a:moveTo>
                  <a:pt x="0" y="0"/>
                </a:moveTo>
                <a:lnTo>
                  <a:pt x="0" y="7970"/>
                </a:lnTo>
                <a:lnTo>
                  <a:pt x="10000" y="8000"/>
                </a:lnTo>
                <a:lnTo>
                  <a:pt x="10000" y="7"/>
                </a:lnTo>
                <a:lnTo>
                  <a:pt x="10000" y="7"/>
                </a:lnTo>
                <a:lnTo>
                  <a:pt x="9773" y="156"/>
                </a:lnTo>
                <a:lnTo>
                  <a:pt x="9547" y="298"/>
                </a:lnTo>
                <a:lnTo>
                  <a:pt x="9320" y="437"/>
                </a:lnTo>
                <a:lnTo>
                  <a:pt x="9092" y="556"/>
                </a:lnTo>
                <a:lnTo>
                  <a:pt x="8865" y="676"/>
                </a:lnTo>
                <a:lnTo>
                  <a:pt x="8637" y="788"/>
                </a:lnTo>
                <a:lnTo>
                  <a:pt x="8412" y="884"/>
                </a:lnTo>
                <a:lnTo>
                  <a:pt x="8184" y="975"/>
                </a:lnTo>
                <a:lnTo>
                  <a:pt x="7957" y="1058"/>
                </a:lnTo>
                <a:lnTo>
                  <a:pt x="7734" y="1130"/>
                </a:lnTo>
                <a:lnTo>
                  <a:pt x="7508" y="1202"/>
                </a:lnTo>
                <a:lnTo>
                  <a:pt x="7285" y="1262"/>
                </a:lnTo>
                <a:lnTo>
                  <a:pt x="7062" y="1309"/>
                </a:lnTo>
                <a:lnTo>
                  <a:pt x="6840" y="1358"/>
                </a:lnTo>
                <a:lnTo>
                  <a:pt x="6620" y="1399"/>
                </a:lnTo>
                <a:lnTo>
                  <a:pt x="6402" y="1428"/>
                </a:lnTo>
                <a:lnTo>
                  <a:pt x="6184" y="1453"/>
                </a:lnTo>
                <a:lnTo>
                  <a:pt x="5968" y="1477"/>
                </a:lnTo>
                <a:lnTo>
                  <a:pt x="5755" y="1488"/>
                </a:lnTo>
                <a:lnTo>
                  <a:pt x="5542" y="1500"/>
                </a:lnTo>
                <a:lnTo>
                  <a:pt x="5332" y="1506"/>
                </a:lnTo>
                <a:lnTo>
                  <a:pt x="5124" y="1500"/>
                </a:lnTo>
                <a:lnTo>
                  <a:pt x="4918" y="1500"/>
                </a:lnTo>
                <a:lnTo>
                  <a:pt x="4714" y="1488"/>
                </a:lnTo>
                <a:lnTo>
                  <a:pt x="4514" y="1470"/>
                </a:lnTo>
                <a:lnTo>
                  <a:pt x="4316" y="1453"/>
                </a:lnTo>
                <a:lnTo>
                  <a:pt x="4122" y="1434"/>
                </a:lnTo>
                <a:lnTo>
                  <a:pt x="3929" y="1405"/>
                </a:lnTo>
                <a:lnTo>
                  <a:pt x="3739" y="1374"/>
                </a:lnTo>
                <a:lnTo>
                  <a:pt x="3553" y="1346"/>
                </a:lnTo>
                <a:lnTo>
                  <a:pt x="3190" y="1267"/>
                </a:lnTo>
                <a:lnTo>
                  <a:pt x="2842" y="1183"/>
                </a:lnTo>
                <a:lnTo>
                  <a:pt x="2508" y="1095"/>
                </a:lnTo>
                <a:lnTo>
                  <a:pt x="2192" y="998"/>
                </a:lnTo>
                <a:lnTo>
                  <a:pt x="1890" y="897"/>
                </a:lnTo>
                <a:lnTo>
                  <a:pt x="1610" y="788"/>
                </a:lnTo>
                <a:lnTo>
                  <a:pt x="1347" y="681"/>
                </a:lnTo>
                <a:lnTo>
                  <a:pt x="1105" y="574"/>
                </a:lnTo>
                <a:lnTo>
                  <a:pt x="883" y="473"/>
                </a:lnTo>
                <a:lnTo>
                  <a:pt x="686" y="377"/>
                </a:lnTo>
                <a:lnTo>
                  <a:pt x="508" y="286"/>
                </a:lnTo>
                <a:lnTo>
                  <a:pt x="358" y="210"/>
                </a:lnTo>
                <a:lnTo>
                  <a:pt x="232" y="138"/>
                </a:lnTo>
                <a:lnTo>
                  <a:pt x="59" y="35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BFECBB-AA81-4985-9C05-58FD5E5654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4196" y="2543981"/>
            <a:ext cx="5766999" cy="3658689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b="1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bg1"/>
                </a:solidFill>
              </a:rPr>
              <a:t>The danger of selfish ambition</a:t>
            </a:r>
          </a:p>
          <a:p>
            <a:pPr marL="0" indent="0">
              <a:buNone/>
            </a:pPr>
            <a:endParaRPr lang="en-US" sz="3500" b="1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bg1"/>
                </a:solidFill>
              </a:rPr>
              <a:t>Matthew 20:20-28</a:t>
            </a:r>
          </a:p>
          <a:p>
            <a:pPr marL="0" indent="0">
              <a:buNone/>
            </a:pPr>
            <a:endParaRPr lang="en-US" b="1" dirty="0">
              <a:solidFill>
                <a:schemeClr val="bg1"/>
              </a:solidFill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BFA416A-02F5-4763-B73B-06432EE5121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91916" y="3220819"/>
            <a:ext cx="5451627" cy="2316941"/>
          </a:xfrm>
          <a:prstGeom prst="rect">
            <a:avLst/>
          </a:prstGeom>
          <a:effectLst/>
        </p:spPr>
      </p:pic>
    </p:spTree>
    <p:extLst>
      <p:ext uri="{BB962C8B-B14F-4D97-AF65-F5344CB8AC3E}">
        <p14:creationId xmlns:p14="http://schemas.microsoft.com/office/powerpoint/2010/main" val="27396939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F4063C-FA0E-6E7A-9457-7D75AB05B8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Examples of the disciple's selfish ambition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C751F9-2A19-0741-3E2B-DAEAF98806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3312" y="2052918"/>
            <a:ext cx="10692448" cy="4195481"/>
          </a:xfrm>
        </p:spPr>
        <p:txBody>
          <a:bodyPr/>
          <a:lstStyle/>
          <a:p>
            <a:pPr marL="742950" indent="-742950">
              <a:buFont typeface="+mj-lt"/>
              <a:buAutoNum type="arabicPeriod"/>
            </a:pPr>
            <a:r>
              <a:rPr lang="en-US" dirty="0"/>
              <a:t>Matt. 16:21-23 Peter rebukes Jesus</a:t>
            </a:r>
          </a:p>
          <a:p>
            <a:pPr marL="742950" indent="-742950">
              <a:buFont typeface="+mj-lt"/>
              <a:buAutoNum type="arabicPeriod"/>
            </a:pPr>
            <a:r>
              <a:rPr lang="en-US" dirty="0"/>
              <a:t>Matt. 18 – Dispute as to which of them was would be the greatest…</a:t>
            </a:r>
          </a:p>
          <a:p>
            <a:pPr marL="742950" indent="-742950">
              <a:buFont typeface="+mj-lt"/>
              <a:buAutoNum type="arabicPeriod"/>
            </a:pPr>
            <a:r>
              <a:rPr lang="en-US" dirty="0"/>
              <a:t>Matt. 19:13-16 Blocked the little ones from coming to Jesus</a:t>
            </a:r>
          </a:p>
          <a:p>
            <a:pPr marL="742950" indent="-742950">
              <a:buFont typeface="+mj-lt"/>
              <a:buAutoNum type="arabicPeriod"/>
            </a:pPr>
            <a:r>
              <a:rPr lang="en-US" dirty="0"/>
              <a:t>Matt. 19:16-27 What is in it for me? </a:t>
            </a:r>
          </a:p>
        </p:txBody>
      </p:sp>
    </p:spTree>
    <p:extLst>
      <p:ext uri="{BB962C8B-B14F-4D97-AF65-F5344CB8AC3E}">
        <p14:creationId xmlns:p14="http://schemas.microsoft.com/office/powerpoint/2010/main" val="37094561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1E7C0D-80B3-3E19-A92D-8695194D9A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Matthew 20:20-24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1FBB0D-2700-8020-2961-DBD97B32FF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3312" y="2052918"/>
            <a:ext cx="10484630" cy="4195481"/>
          </a:xfrm>
        </p:spPr>
        <p:txBody>
          <a:bodyPr>
            <a:normAutofit lnSpcReduction="10000"/>
          </a:bodyPr>
          <a:lstStyle/>
          <a:p>
            <a:r>
              <a:rPr lang="en-US" dirty="0"/>
              <a:t> Sons of Zebedee: James &amp; John</a:t>
            </a:r>
          </a:p>
          <a:p>
            <a:r>
              <a:rPr lang="en-US" dirty="0"/>
              <a:t> Mother: Salome </a:t>
            </a:r>
            <a:r>
              <a:rPr lang="en-US" dirty="0">
                <a:sym typeface="Wingdings" panose="05000000000000000000" pitchFamily="2" charset="2"/>
              </a:rPr>
              <a:t> sister of Mary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 	(</a:t>
            </a:r>
            <a:r>
              <a:rPr lang="en-US" dirty="0" err="1"/>
              <a:t>cf</a:t>
            </a:r>
            <a:r>
              <a:rPr lang="en-US" dirty="0"/>
              <a:t>: Matt. 27:56, Mark 15:40, John 19:25)</a:t>
            </a:r>
          </a:p>
          <a:p>
            <a:r>
              <a:rPr lang="en-US" dirty="0"/>
              <a:t> A mother’s divisive request…</a:t>
            </a:r>
          </a:p>
          <a:p>
            <a:r>
              <a:rPr lang="en-US" dirty="0"/>
              <a:t> Predictable response of the other disciples</a:t>
            </a:r>
          </a:p>
        </p:txBody>
      </p:sp>
    </p:spTree>
    <p:extLst>
      <p:ext uri="{BB962C8B-B14F-4D97-AF65-F5344CB8AC3E}">
        <p14:creationId xmlns:p14="http://schemas.microsoft.com/office/powerpoint/2010/main" val="7843206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1A7BF1-B314-B31A-A51E-E1950183A3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Matthew 20:25-28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E5EF4F-6768-B3C7-627D-2A0C2DD764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6112" y="1438102"/>
            <a:ext cx="10817140" cy="481029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b="0" i="0" dirty="0">
                <a:effectLst/>
                <a:latin typeface="system-ui"/>
              </a:rPr>
              <a:t>But Jesus called them to him and said, “You know that the rulers of the Gentiles lord it over them, and their great ones exercise authority over them. </a:t>
            </a:r>
            <a:r>
              <a:rPr lang="en-US" sz="3600" b="1" i="0" baseline="30000" dirty="0">
                <a:effectLst/>
                <a:latin typeface="system-ui"/>
              </a:rPr>
              <a:t>26 </a:t>
            </a:r>
            <a:r>
              <a:rPr lang="en-US" sz="3600" b="0" i="0" dirty="0">
                <a:effectLst/>
                <a:latin typeface="system-ui"/>
              </a:rPr>
              <a:t>It shall not be so among you. But whoever would be great among you must be your servant, </a:t>
            </a:r>
            <a:r>
              <a:rPr lang="en-US" sz="3600" b="1" i="0" baseline="30000" dirty="0">
                <a:effectLst/>
                <a:latin typeface="system-ui"/>
              </a:rPr>
              <a:t>27 </a:t>
            </a:r>
            <a:r>
              <a:rPr lang="en-US" sz="3600" b="0" i="0" dirty="0">
                <a:effectLst/>
                <a:latin typeface="system-ui"/>
              </a:rPr>
              <a:t>and whoever would be first among you must be your slave,</a:t>
            </a:r>
            <a:r>
              <a:rPr lang="en-US" sz="3600" b="0" i="0" baseline="30000" dirty="0">
                <a:effectLst/>
                <a:latin typeface="system-ui"/>
              </a:rPr>
              <a:t>[</a:t>
            </a:r>
            <a:r>
              <a:rPr lang="en-US" sz="3600" b="0" i="0" baseline="30000" dirty="0">
                <a:effectLst/>
                <a:latin typeface="system-ui"/>
                <a:hlinkClick r:id="rId2" tooltip="See footnote d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d</a:t>
            </a:r>
            <a:r>
              <a:rPr lang="en-US" sz="3600" b="0" i="0" baseline="30000" dirty="0">
                <a:effectLst/>
                <a:latin typeface="system-ui"/>
              </a:rPr>
              <a:t>]</a:t>
            </a:r>
            <a:r>
              <a:rPr lang="en-US" sz="3600" b="0" i="0" dirty="0">
                <a:effectLst/>
                <a:latin typeface="system-ui"/>
              </a:rPr>
              <a:t> </a:t>
            </a:r>
            <a:r>
              <a:rPr lang="en-US" sz="3600" b="1" i="0" baseline="30000" dirty="0">
                <a:effectLst/>
                <a:latin typeface="system-ui"/>
              </a:rPr>
              <a:t>28 </a:t>
            </a:r>
            <a:r>
              <a:rPr lang="en-US" sz="3600" b="0" i="0" dirty="0">
                <a:effectLst/>
                <a:latin typeface="system-ui"/>
              </a:rPr>
              <a:t>even as the Son of Man came not to be served but to serve, and to give his life as a ransom for many.”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6389952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3556CA-5731-1F86-3236-B99974ED90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Servant leadership examples from the New Testament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A9B87D-730C-C123-4361-B07B9464FA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3312" y="2052918"/>
            <a:ext cx="10110557" cy="4572326"/>
          </a:xfrm>
        </p:spPr>
        <p:txBody>
          <a:bodyPr>
            <a:normAutofit fontScale="92500" lnSpcReduction="10000"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dirty="0"/>
              <a:t>John the Baptist – John 3:28-30</a:t>
            </a:r>
          </a:p>
          <a:p>
            <a:pPr marL="742950" indent="-742950">
              <a:buFont typeface="+mj-lt"/>
              <a:buAutoNum type="arabicPeriod"/>
            </a:pPr>
            <a:endParaRPr lang="en-US" dirty="0"/>
          </a:p>
          <a:p>
            <a:pPr marL="742950" indent="-742950">
              <a:buFont typeface="+mj-lt"/>
              <a:buAutoNum type="arabicPeriod"/>
            </a:pPr>
            <a:r>
              <a:rPr lang="en-US" dirty="0"/>
              <a:t>Peter – 2 Peter 1:1ff</a:t>
            </a:r>
          </a:p>
          <a:p>
            <a:pPr marL="742950" indent="-742950">
              <a:buFont typeface="+mj-lt"/>
              <a:buAutoNum type="arabicPeriod"/>
            </a:pPr>
            <a:endParaRPr lang="en-US" dirty="0"/>
          </a:p>
          <a:p>
            <a:pPr marL="742950" indent="-742950">
              <a:buFont typeface="+mj-lt"/>
              <a:buAutoNum type="arabicPeriod"/>
            </a:pPr>
            <a:r>
              <a:rPr lang="en-US" dirty="0"/>
              <a:t>Paul – Phil 4:11-13; 2 Cor. 11:23b-31</a:t>
            </a:r>
          </a:p>
          <a:p>
            <a:pPr marL="742950" indent="-742950">
              <a:buFont typeface="+mj-lt"/>
              <a:buAutoNum type="arabicPeriod"/>
            </a:pPr>
            <a:endParaRPr lang="en-US" dirty="0"/>
          </a:p>
          <a:p>
            <a:pPr marL="742950" indent="-742950">
              <a:buFont typeface="+mj-lt"/>
              <a:buAutoNum type="arabicPeriod"/>
            </a:pPr>
            <a:r>
              <a:rPr lang="en-US" dirty="0"/>
              <a:t>Jesus – Phil. 2:3-11 </a:t>
            </a:r>
          </a:p>
        </p:txBody>
      </p:sp>
    </p:spTree>
    <p:extLst>
      <p:ext uri="{BB962C8B-B14F-4D97-AF65-F5344CB8AC3E}">
        <p14:creationId xmlns:p14="http://schemas.microsoft.com/office/powerpoint/2010/main" val="37477653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en-US"/>
          </a:p>
          <a:p>
            <a:pPr marL="0" indent="0" algn="ctr">
              <a:buNone/>
            </a:pPr>
            <a:r>
              <a:rPr lang="en-US" sz="6000" b="1"/>
              <a:t>To God be the glory! </a:t>
            </a:r>
            <a:endParaRPr lang="en-US" sz="6000" b="1" dirty="0"/>
          </a:p>
        </p:txBody>
      </p:sp>
    </p:spTree>
    <p:extLst>
      <p:ext uri="{BB962C8B-B14F-4D97-AF65-F5344CB8AC3E}">
        <p14:creationId xmlns:p14="http://schemas.microsoft.com/office/powerpoint/2010/main" val="20577712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CEBE61-077A-9F11-6345-D644CFD935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Jack George’s new location	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22409F-56C7-F250-FC03-CB871CABF3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3312" y="2052918"/>
            <a:ext cx="10659197" cy="4195481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Saratoga Senior Living – Room #6</a:t>
            </a:r>
          </a:p>
          <a:p>
            <a:pPr marL="0" indent="0">
              <a:buNone/>
            </a:pPr>
            <a:r>
              <a:rPr lang="en-US" dirty="0"/>
              <a:t>18846 Casa Blanca Ln, Saratoga, CA</a:t>
            </a:r>
          </a:p>
          <a:p>
            <a:pPr marL="0" indent="0">
              <a:buNone/>
            </a:pPr>
            <a:r>
              <a:rPr lang="en-US" dirty="0"/>
              <a:t>(off of Dagmar Dr./Saratoga by Hwy 85)</a:t>
            </a:r>
          </a:p>
          <a:p>
            <a:pPr marL="0" indent="0">
              <a:buNone/>
            </a:pPr>
            <a:r>
              <a:rPr lang="en-US" dirty="0"/>
              <a:t>Ph#: (669) 267-3102</a:t>
            </a:r>
          </a:p>
        </p:txBody>
      </p:sp>
    </p:spTree>
    <p:extLst>
      <p:ext uri="{BB962C8B-B14F-4D97-AF65-F5344CB8AC3E}">
        <p14:creationId xmlns:p14="http://schemas.microsoft.com/office/powerpoint/2010/main" val="353608229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EC76B5"/>
      </a:hlink>
      <a:folHlink>
        <a:srgbClr val="E8ACCD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A207AED3-9ABC-4A18-9978-A59B65688B1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75733</TotalTime>
  <Words>317</Words>
  <Application>Microsoft Office PowerPoint</Application>
  <PresentationFormat>Widescreen</PresentationFormat>
  <Paragraphs>38</Paragraphs>
  <Slides>8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5" baseType="lpstr">
      <vt:lpstr>Arial</vt:lpstr>
      <vt:lpstr>Calibri</vt:lpstr>
      <vt:lpstr>Century Gothic</vt:lpstr>
      <vt:lpstr>system-ui</vt:lpstr>
      <vt:lpstr>Wingdings</vt:lpstr>
      <vt:lpstr>Wingdings 3</vt:lpstr>
      <vt:lpstr>Ion</vt:lpstr>
      <vt:lpstr>                   The danger of selfish ambition  Matthew  20:20-28 Pastor Sam Kim October 13, 2024</vt:lpstr>
      <vt:lpstr>Scripture Reading</vt:lpstr>
      <vt:lpstr>Examples of the disciple's selfish ambition</vt:lpstr>
      <vt:lpstr>Matthew 20:20-24</vt:lpstr>
      <vt:lpstr>Matthew 20:25-28</vt:lpstr>
      <vt:lpstr>Servant leadership examples from the New Testament</vt:lpstr>
      <vt:lpstr> </vt:lpstr>
      <vt:lpstr>Jack George’s new location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contrarian wisdom of God  Isaiah 55:8-9</dc:title>
  <dc:creator>Samuel Kim</dc:creator>
  <cp:lastModifiedBy>Samuel Kim</cp:lastModifiedBy>
  <cp:revision>139</cp:revision>
  <cp:lastPrinted>2024-01-13T06:58:57Z</cp:lastPrinted>
  <dcterms:created xsi:type="dcterms:W3CDTF">2021-11-19T21:57:39Z</dcterms:created>
  <dcterms:modified xsi:type="dcterms:W3CDTF">2024-10-13T04:52:31Z</dcterms:modified>
</cp:coreProperties>
</file>