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sldIdLst>
    <p:sldId id="307" r:id="rId2"/>
    <p:sldId id="571" r:id="rId3"/>
    <p:sldId id="592" r:id="rId4"/>
    <p:sldId id="593" r:id="rId5"/>
    <p:sldId id="594" r:id="rId6"/>
    <p:sldId id="322" r:id="rId7"/>
  </p:sldIdLst>
  <p:sldSz cx="12192000" cy="6858000"/>
  <p:notesSz cx="7099300" cy="9385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471" autoAdjust="0"/>
    <p:restoredTop sz="94660"/>
  </p:normalViewPr>
  <p:slideViewPr>
    <p:cSldViewPr snapToGrid="0">
      <p:cViewPr varScale="1">
        <p:scale>
          <a:sx n="92" d="100"/>
          <a:sy n="92" d="100"/>
        </p:scale>
        <p:origin x="82" y="14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47089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47089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r">
              <a:defRPr sz="1200"/>
            </a:lvl1pPr>
          </a:lstStyle>
          <a:p>
            <a:fld id="{867E5A53-2486-4E3A-8424-3F8493DB3F12}" type="datetimeFigureOut">
              <a:rPr lang="en-US" smtClean="0"/>
              <a:t>11/2/2024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29275" cy="3167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92" tIns="47096" rIns="94192" bIns="4709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516676"/>
            <a:ext cx="5679440" cy="3695462"/>
          </a:xfrm>
          <a:prstGeom prst="rect">
            <a:avLst/>
          </a:prstGeom>
        </p:spPr>
        <p:txBody>
          <a:bodyPr vert="horz" lIns="94192" tIns="47096" rIns="94192" bIns="4709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4407"/>
            <a:ext cx="3076363" cy="470894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8914407"/>
            <a:ext cx="3076363" cy="470894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r">
              <a:defRPr sz="1200"/>
            </a:lvl1pPr>
          </a:lstStyle>
          <a:p>
            <a:fld id="{9F14B8F8-0443-4C6A-B857-252263001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290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B7A8AF-46BA-495D-A6A9-C4E1AA5DC2E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7868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14B8F8-0443-4C6A-B857-2522630016E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6642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14B8F8-0443-4C6A-B857-2522630016E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642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32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11/2/2024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ED4976-C005-124C-49C8-239BBCB1128F}"/>
              </a:ext>
            </a:extLst>
          </p:cNvPr>
          <p:cNvSpPr/>
          <p:nvPr userDrawn="1"/>
        </p:nvSpPr>
        <p:spPr>
          <a:xfrm>
            <a:off x="1055716" y="473825"/>
            <a:ext cx="3923608" cy="202830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A logo with a cross on it&#10;&#10;Description automatically generated">
            <a:extLst>
              <a:ext uri="{FF2B5EF4-FFF2-40B4-BE49-F238E27FC236}">
                <a16:creationId xmlns:a16="http://schemas.microsoft.com/office/drawing/2014/main" id="{53B2679F-FC95-EBB0-891D-431A4DED7EC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46909" y="613901"/>
            <a:ext cx="3407705" cy="174815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tx1"/>
              </a:buClr>
              <a:defRPr sz="4000"/>
            </a:lvl1pPr>
            <a:lvl2pPr>
              <a:buClr>
                <a:schemeClr val="tx1"/>
              </a:buClr>
              <a:defRPr sz="3600"/>
            </a:lvl2pPr>
            <a:lvl3pPr>
              <a:buClr>
                <a:schemeClr val="tx1"/>
              </a:buClr>
              <a:defRPr sz="3200"/>
            </a:lvl3pPr>
            <a:lvl4pPr>
              <a:buClr>
                <a:schemeClr val="tx1"/>
              </a:buClr>
              <a:defRPr sz="2800"/>
            </a:lvl4pPr>
            <a:lvl5pPr>
              <a:buClr>
                <a:schemeClr val="tx1"/>
              </a:buClr>
              <a:defRPr sz="2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32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buClr>
                <a:schemeClr val="tx1"/>
              </a:buClr>
              <a:defRPr sz="2800"/>
            </a:lvl1pPr>
            <a:lvl2pPr>
              <a:buClr>
                <a:schemeClr val="tx1"/>
              </a:buClr>
              <a:defRPr sz="2400"/>
            </a:lvl2pPr>
            <a:lvl3pPr>
              <a:buClr>
                <a:schemeClr val="tx1"/>
              </a:buClr>
              <a:defRPr sz="2000"/>
            </a:lvl3pPr>
            <a:lvl4pPr>
              <a:buClr>
                <a:schemeClr val="tx1"/>
              </a:buClr>
              <a:defRPr sz="1800"/>
            </a:lvl4pPr>
            <a:lvl5pPr>
              <a:buClr>
                <a:schemeClr val="tx1"/>
              </a:buClr>
              <a:defRPr sz="18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buClr>
                <a:schemeClr val="tx1"/>
              </a:buClr>
              <a:defRPr sz="2800"/>
            </a:lvl1pPr>
            <a:lvl2pPr>
              <a:buClr>
                <a:schemeClr val="tx1"/>
              </a:buClr>
              <a:defRPr sz="2400"/>
            </a:lvl2pPr>
            <a:lvl3pPr>
              <a:buClr>
                <a:schemeClr val="tx1"/>
              </a:buClr>
              <a:defRPr sz="2000"/>
            </a:lvl3pPr>
            <a:lvl4pPr>
              <a:buClr>
                <a:schemeClr val="tx1"/>
              </a:buClr>
              <a:defRPr sz="1800"/>
            </a:lvl4pPr>
            <a:lvl5pPr>
              <a:buClr>
                <a:schemeClr val="tx1"/>
              </a:buClr>
              <a:defRPr sz="18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buClr>
                <a:schemeClr val="tx1"/>
              </a:buClr>
              <a:defRPr sz="2800"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 sz="2400"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 sz="20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1800">
                <a:solidFill>
                  <a:schemeClr val="tx1"/>
                </a:solidFill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buClr>
                <a:schemeClr val="tx1"/>
              </a:buClr>
              <a:defRPr sz="2800"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 sz="2400"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 sz="20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1800">
                <a:solidFill>
                  <a:schemeClr val="tx1"/>
                </a:solidFill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11/2/2024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11/2/2024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11/2/2024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tx1"/>
        </a:buClr>
        <a:buSzPct val="80000"/>
        <a:buFont typeface="Wingdings 3" charset="2"/>
        <a:buChar char=""/>
        <a:defRPr sz="32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tx1"/>
        </a:buClr>
        <a:buSzPct val="80000"/>
        <a:buFont typeface="Wingdings 3" charset="2"/>
        <a:buChar char=""/>
        <a:defRPr sz="2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tx1"/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tx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tx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516" y="2968015"/>
            <a:ext cx="10930759" cy="3329581"/>
          </a:xfrm>
        </p:spPr>
        <p:txBody>
          <a:bodyPr/>
          <a:lstStyle/>
          <a:p>
            <a:br>
              <a:rPr lang="en-US" sz="4400" dirty="0"/>
            </a:br>
            <a:br>
              <a:rPr lang="en-US" sz="4000" dirty="0"/>
            </a:br>
            <a:r>
              <a:rPr lang="en-US" sz="1800" dirty="0"/>
              <a:t> </a:t>
            </a: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r>
              <a:rPr lang="en-US" sz="4000" b="1" dirty="0"/>
              <a:t>The Humble, Joyful, &amp; </a:t>
            </a:r>
            <a:r>
              <a:rPr lang="en-US" sz="4000" b="1" dirty="0" err="1"/>
              <a:t>Misundersood</a:t>
            </a:r>
            <a:r>
              <a:rPr lang="en-US" sz="4000" b="1" dirty="0"/>
              <a:t> </a:t>
            </a:r>
            <a:br>
              <a:rPr lang="en-US" sz="4000" b="1" dirty="0"/>
            </a:br>
            <a:r>
              <a:rPr lang="en-US" sz="4000" b="1" dirty="0"/>
              <a:t>First Coming of Jesus</a:t>
            </a:r>
            <a:br>
              <a:rPr lang="en-US" sz="4000" b="1" dirty="0"/>
            </a:br>
            <a:r>
              <a:rPr lang="en-US" sz="4000" b="1" dirty="0"/>
              <a:t>Matthew  21:1-11</a:t>
            </a:r>
            <a:br>
              <a:rPr lang="en-US" sz="4400" b="1" dirty="0"/>
            </a:br>
            <a:br>
              <a:rPr lang="en-US" sz="4400" b="1" dirty="0"/>
            </a:br>
            <a:r>
              <a:rPr lang="en-US" sz="4000" b="1" dirty="0"/>
              <a:t>Pastor Sam Kim</a:t>
            </a:r>
            <a:br>
              <a:rPr lang="en-US" sz="4000" b="1" dirty="0"/>
            </a:br>
            <a:r>
              <a:rPr lang="en-US" sz="4000" b="1" dirty="0"/>
              <a:t>November 3, 2024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114326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69000"/>
                <a:hueMod val="91000"/>
                <a:satMod val="164000"/>
                <a:lumMod val="74000"/>
              </a:schemeClr>
              <a:schemeClr val="bg2">
                <a:hueMod val="124000"/>
                <a:satMod val="140000"/>
                <a:lumMod val="14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>
            <a:extLst>
              <a:ext uri="{FF2B5EF4-FFF2-40B4-BE49-F238E27FC236}">
                <a16:creationId xmlns:a16="http://schemas.microsoft.com/office/drawing/2014/main" id="{32454A55-8D0E-4288-BA8C-0F28467A20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2716DD-F5F3-430D-BFCF-5E702467F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>
            <a:normAutofit/>
          </a:bodyPr>
          <a:lstStyle/>
          <a:p>
            <a:r>
              <a:rPr lang="en-US" b="1"/>
              <a:t>Scripture Reading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2BF945A-4452-4881-AF25-582DE1943C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924298"/>
            <a:ext cx="12192417" cy="293370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4" name="Freeform 5">
            <a:extLst>
              <a:ext uri="{FF2B5EF4-FFF2-40B4-BE49-F238E27FC236}">
                <a16:creationId xmlns:a16="http://schemas.microsoft.com/office/drawing/2014/main" id="{7BF02DAB-EEF0-487F-A106-B70843EA6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1" y="1762067"/>
            <a:ext cx="12191695" cy="2802467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BFECBB-AA81-4985-9C05-58FD5E565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196" y="2543981"/>
            <a:ext cx="5766999" cy="36586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</a:rPr>
              <a:t>The Humble, Joyful, &amp; Misunderstood First Coming of Jesus</a:t>
            </a:r>
            <a:endParaRPr lang="en-US" sz="35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35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</a:rPr>
              <a:t>Matthew 21:1-11</a:t>
            </a:r>
          </a:p>
          <a:p>
            <a:pPr marL="0" indent="0">
              <a:buNone/>
            </a:pP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BFA416A-02F5-4763-B73B-06432EE512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1916" y="3220819"/>
            <a:ext cx="5451627" cy="2316941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739693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8D37E-649D-B36B-0703-74D25D08E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“Humble”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71CF2C-C886-2B99-FD24-924CA4E913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 dirty="0"/>
              <a:t>Planned his own event</a:t>
            </a:r>
          </a:p>
          <a:p>
            <a:pPr marL="742950" indent="-742950">
              <a:buFont typeface="+mj-lt"/>
              <a:buAutoNum type="arabicPeriod"/>
            </a:pPr>
            <a:endParaRPr lang="en-US" dirty="0"/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Fulfilled the scriptures (Zech. 9:9) </a:t>
            </a:r>
          </a:p>
        </p:txBody>
      </p:sp>
    </p:spTree>
    <p:extLst>
      <p:ext uri="{BB962C8B-B14F-4D97-AF65-F5344CB8AC3E}">
        <p14:creationId xmlns:p14="http://schemas.microsoft.com/office/powerpoint/2010/main" val="1696433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C524B-EECB-E9B5-27F1-4F51619C5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“Joyful”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4626E3-FA13-97B6-4FB2-2F1A7893B5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794673" cy="4195481"/>
          </a:xfrm>
        </p:spPr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dirty="0"/>
              <a:t>Spread their garments in the road</a:t>
            </a:r>
          </a:p>
          <a:p>
            <a:pPr marL="742950" indent="-742950">
              <a:buFont typeface="+mj-lt"/>
              <a:buAutoNum type="arabicPeriod"/>
            </a:pPr>
            <a:endParaRPr lang="en-US" dirty="0"/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Cut palm branches to lay in the road or to wave to Jesus</a:t>
            </a:r>
          </a:p>
          <a:p>
            <a:pPr marL="742950" indent="-742950">
              <a:buFont typeface="+mj-lt"/>
              <a:buAutoNum type="arabicPeriod"/>
            </a:pPr>
            <a:endParaRPr lang="en-US" dirty="0"/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The Crowd praised Jesus</a:t>
            </a:r>
          </a:p>
        </p:txBody>
      </p:sp>
    </p:spTree>
    <p:extLst>
      <p:ext uri="{BB962C8B-B14F-4D97-AF65-F5344CB8AC3E}">
        <p14:creationId xmlns:p14="http://schemas.microsoft.com/office/powerpoint/2010/main" val="1059525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D9F05-3267-FEFF-CAAE-DCFE709DE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“Misunderstood”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70902A-32E4-0590-4E42-11BB145894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524" y="1704108"/>
            <a:ext cx="10681365" cy="455260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dirty="0"/>
              <a:t>Beyond the control of the chief priests and Pharisees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The crowd sought freedom from Rome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The crowd did not understand the plan of God for Messiah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Why did Jesus play along? </a:t>
            </a:r>
          </a:p>
        </p:txBody>
      </p:sp>
    </p:spTree>
    <p:extLst>
      <p:ext uri="{BB962C8B-B14F-4D97-AF65-F5344CB8AC3E}">
        <p14:creationId xmlns:p14="http://schemas.microsoft.com/office/powerpoint/2010/main" val="786890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/>
          </a:p>
          <a:p>
            <a:pPr marL="0" indent="0" algn="ctr">
              <a:buNone/>
            </a:pPr>
            <a:r>
              <a:rPr lang="en-US" sz="6000" b="1"/>
              <a:t>To God be the glory! 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20577712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79220</TotalTime>
  <Words>146</Words>
  <Application>Microsoft Office PowerPoint</Application>
  <PresentationFormat>Widescreen</PresentationFormat>
  <Paragraphs>26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Wingdings 3</vt:lpstr>
      <vt:lpstr>Ion</vt:lpstr>
      <vt:lpstr>                   The Humble, Joyful, &amp; Misundersood  First Coming of Jesus Matthew  21:1-11  Pastor Sam Kim November 3, 2024</vt:lpstr>
      <vt:lpstr>Scripture Reading</vt:lpstr>
      <vt:lpstr>“Humble” </vt:lpstr>
      <vt:lpstr>“Joyful”</vt:lpstr>
      <vt:lpstr>“Misunderstood” 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contrarian wisdom of God  Isaiah 55:8-9</dc:title>
  <dc:creator>Samuel Kim</dc:creator>
  <cp:lastModifiedBy>Samuel Kim</cp:lastModifiedBy>
  <cp:revision>140</cp:revision>
  <cp:lastPrinted>2024-01-13T06:58:57Z</cp:lastPrinted>
  <dcterms:created xsi:type="dcterms:W3CDTF">2021-11-19T21:57:39Z</dcterms:created>
  <dcterms:modified xsi:type="dcterms:W3CDTF">2024-11-03T04:29:48Z</dcterms:modified>
</cp:coreProperties>
</file>