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9" r:id="rId6"/>
    <p:sldId id="257"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60" r:id="rId24"/>
  </p:sldIdLst>
  <p:sldSz cx="18288000" cy="10287000"/>
  <p:notesSz cx="6858000" cy="9144000"/>
  <p:embeddedFontLst>
    <p:embeddedFont>
      <p:font typeface="Cooper Hewitt" panose="020B0604020202020204" charset="0"/>
      <p:regular r:id="rId25"/>
    </p:embeddedFont>
    <p:embeddedFont>
      <p:font typeface="Cooper Hewitt Thin Bold" panose="020B0604020202020204"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2.fntdata"/><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1.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68416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685800" y="593055"/>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“Christ the Sure and Steady Anchor” </a:t>
            </a:r>
          </a:p>
          <a:p>
            <a:pPr marL="0" marR="0" lvl="0" indent="0" algn="ctr" defTabSz="914400" rtl="0" eaLnBrk="1" fontAlgn="auto" latinLnBrk="0" hangingPunct="1">
              <a:lnSpc>
                <a:spcPts val="6460"/>
              </a:lnSpc>
              <a:spcBef>
                <a:spcPts val="0"/>
              </a:spcBef>
              <a:spcAft>
                <a:spcPts val="0"/>
              </a:spcAft>
              <a:buClrTx/>
              <a:buSzTx/>
              <a:buFontTx/>
              <a:buNone/>
              <a:tabLst/>
              <a:defRPr/>
            </a:pPr>
            <a:endParaRPr lang="en-US" sz="4800" dirty="0">
              <a:solidFill>
                <a:srgbClr val="F6E2C9"/>
              </a:solidFill>
              <a:latin typeface="Cooper Hewitt"/>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the fury of the storm</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the winds of doubt blow through me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my sails have all been torn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the suffering, in the sorrow</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my sinking hopes are few</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will hold fast to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shall never be removed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40959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685800" y="593055"/>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“Christ the Sure and Steady Anchor”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Through the floods of unbelief</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Hopeless somehow, O my soul, now</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Lift your eyes to Calvary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This my ballast of assurance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See His love forever proved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will hold fast to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shall never be removed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252781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II. He is the Better Prophet – (verses 1-2a)</a:t>
            </a:r>
          </a:p>
        </p:txBody>
      </p:sp>
    </p:spTree>
    <p:extLst>
      <p:ext uri="{BB962C8B-B14F-4D97-AF65-F5344CB8AC3E}">
        <p14:creationId xmlns:p14="http://schemas.microsoft.com/office/powerpoint/2010/main" val="1068304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6096" y="0"/>
            <a:ext cx="18251424" cy="10287000"/>
          </a:xfrm>
          <a:prstGeom prst="rect">
            <a:avLst/>
          </a:prstGeom>
        </p:spPr>
      </p:pic>
      <p:sp>
        <p:nvSpPr>
          <p:cNvPr id="3" name="TextBox 3"/>
          <p:cNvSpPr txBox="1"/>
          <p:nvPr/>
        </p:nvSpPr>
        <p:spPr>
          <a:xfrm>
            <a:off x="762000" y="2628900"/>
            <a:ext cx="171450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is by beholding the glory of Christ by faith that we are spiritually edified and built up in this world, for as we behold his glory, the life and power of faith grow stronger and stronger.”														John Owen</a:t>
            </a:r>
          </a:p>
        </p:txBody>
      </p:sp>
    </p:spTree>
    <p:extLst>
      <p:ext uri="{BB962C8B-B14F-4D97-AF65-F5344CB8AC3E}">
        <p14:creationId xmlns:p14="http://schemas.microsoft.com/office/powerpoint/2010/main" val="1223510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7536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400300"/>
            <a:ext cx="170688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10:23</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“Let us hold fast the confession of our hope without wavering, for he who promised is faithful.”</a:t>
            </a:r>
          </a:p>
        </p:txBody>
      </p:sp>
    </p:spTree>
    <p:extLst>
      <p:ext uri="{BB962C8B-B14F-4D97-AF65-F5344CB8AC3E}">
        <p14:creationId xmlns:p14="http://schemas.microsoft.com/office/powerpoint/2010/main" val="572349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862549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685800" y="593055"/>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“He Will Hold Me Fast”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I fear my faith will fail</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will hold me fast</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the tempter would prevail</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could never keep my hold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Through life's fearful path</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my love is often cold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must hold me fast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78845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4097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“He Will Hold Me Fast”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my Savior loves me so</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will hold me fast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69315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476500"/>
            <a:ext cx="16459200" cy="4099520"/>
          </a:xfrm>
          <a:prstGeom prst="rect">
            <a:avLst/>
          </a:prstGeom>
        </p:spPr>
        <p:txBody>
          <a:bodyPr wrap="square" lIns="0" tIns="0" rIns="0" bIns="0" rtlCol="0" anchor="t">
            <a:spAutoFit/>
          </a:bodyPr>
          <a:lstStyle/>
          <a:p>
            <a:pPr>
              <a:lnSpc>
                <a:spcPts val="6460"/>
              </a:lnSpc>
            </a:pPr>
            <a:r>
              <a:rPr lang="en-US" sz="4800" dirty="0">
                <a:solidFill>
                  <a:srgbClr val="F6E2C9"/>
                </a:solidFill>
                <a:latin typeface="Cooper Hewitt"/>
              </a:rPr>
              <a:t>Since, in the letter to the Hebrews, “…the whole power and work of Jesus Christ are set forth in the most graphic way, it rightly deserves to have the place and honor of an invaluable treasure.”																										John Calvin</a:t>
            </a:r>
          </a:p>
        </p:txBody>
      </p:sp>
    </p:spTree>
    <p:extLst>
      <p:ext uri="{BB962C8B-B14F-4D97-AF65-F5344CB8AC3E}">
        <p14:creationId xmlns:p14="http://schemas.microsoft.com/office/powerpoint/2010/main" val="2169056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 Hold Fast to Jesus – (Intro and Overview)</a:t>
            </a:r>
          </a:p>
        </p:txBody>
      </p:sp>
    </p:spTree>
    <p:extLst>
      <p:ext uri="{BB962C8B-B14F-4D97-AF65-F5344CB8AC3E}">
        <p14:creationId xmlns:p14="http://schemas.microsoft.com/office/powerpoint/2010/main" val="309800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70688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“God would not have us waste precious time chasing a phantom…that is not necessary to understanding the letter.”												Dr. Robert Paul Martin</a:t>
            </a:r>
          </a:p>
        </p:txBody>
      </p:sp>
    </p:spTree>
    <p:extLst>
      <p:ext uri="{BB962C8B-B14F-4D97-AF65-F5344CB8AC3E}">
        <p14:creationId xmlns:p14="http://schemas.microsoft.com/office/powerpoint/2010/main" val="2022621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914730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93648" y="3009900"/>
            <a:ext cx="172974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“Whatever the case may be, one of the symptoms of their community being in crises, was the faltering of their hope.”														William Lane</a:t>
            </a:r>
          </a:p>
        </p:txBody>
      </p:sp>
    </p:spTree>
    <p:extLst>
      <p:ext uri="{BB962C8B-B14F-4D97-AF65-F5344CB8AC3E}">
        <p14:creationId xmlns:p14="http://schemas.microsoft.com/office/powerpoint/2010/main" val="306151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00044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90600" y="876300"/>
            <a:ext cx="16535400" cy="7433766"/>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writer encourages believers in faithful perseverance, not by beginning with exhortation, but by pointing to Christ and his glory…The needs of our feeble hearts are not first to be addressed by exhortation. Rather, the greatest essential of exhortation is that we first dwell upon Christ and not upon ourselves. Refreshment and renewal come to the hearts of Christians when a fresh view of Christ in his glory captivates the mind and affections.”																							David McWilliams</a:t>
            </a:r>
          </a:p>
        </p:txBody>
      </p:sp>
    </p:spTree>
    <p:extLst>
      <p:ext uri="{BB962C8B-B14F-4D97-AF65-F5344CB8AC3E}">
        <p14:creationId xmlns:p14="http://schemas.microsoft.com/office/powerpoint/2010/main" val="21486754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4271</TotalTime>
  <Words>552</Words>
  <Application>Microsoft Office PowerPoint</Application>
  <PresentationFormat>Custom</PresentationFormat>
  <Paragraphs>46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Cooper Hewitt Thin Bold</vt:lpstr>
      <vt:lpstr>Cooper Hewitt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25</cp:revision>
  <dcterms:created xsi:type="dcterms:W3CDTF">2006-08-16T00:00:00Z</dcterms:created>
  <dcterms:modified xsi:type="dcterms:W3CDTF">2025-04-06T16:27:56Z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