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28"/>
  </p:notesMasterIdLst>
  <p:sldIdLst>
    <p:sldId id="256" r:id="rId5"/>
    <p:sldId id="300" r:id="rId6"/>
    <p:sldId id="261" r:id="rId7"/>
    <p:sldId id="582" r:id="rId8"/>
    <p:sldId id="580" r:id="rId9"/>
    <p:sldId id="535" r:id="rId10"/>
    <p:sldId id="581" r:id="rId11"/>
    <p:sldId id="593" r:id="rId12"/>
    <p:sldId id="594" r:id="rId13"/>
    <p:sldId id="556" r:id="rId14"/>
    <p:sldId id="591" r:id="rId15"/>
    <p:sldId id="585" r:id="rId16"/>
    <p:sldId id="586" r:id="rId17"/>
    <p:sldId id="596" r:id="rId18"/>
    <p:sldId id="590" r:id="rId19"/>
    <p:sldId id="583" r:id="rId20"/>
    <p:sldId id="592" r:id="rId21"/>
    <p:sldId id="597" r:id="rId22"/>
    <p:sldId id="600" r:id="rId23"/>
    <p:sldId id="494" r:id="rId24"/>
    <p:sldId id="598" r:id="rId25"/>
    <p:sldId id="599" r:id="rId26"/>
    <p:sldId id="482" r:id="rId27"/>
  </p:sldIdLst>
  <p:sldSz cx="18288000" cy="10287000"/>
  <p:notesSz cx="6858000" cy="9144000"/>
  <p:embeddedFontLst>
    <p:embeddedFont>
      <p:font typeface="Cooper Hewitt" panose="020B0604020202020204" charset="0"/>
      <p:regular r:id="rId29"/>
    </p:embeddedFont>
    <p:embeddedFont>
      <p:font typeface="Cooper Hewitt Thin Bold" panose="020B0604020202020204" charset="0"/>
      <p:regular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63" d="100"/>
          <a:sy n="63" d="100"/>
        </p:scale>
        <p:origin x="1116" y="2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font" Target="fonts/font1.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E89229-5DF2-4C56-B777-EB6A9AD83A68}" type="datetimeFigureOut">
              <a:rPr lang="en-US" smtClean="0"/>
              <a:t>8/16/2025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8554AD-231E-44AF-BC2F-11AE76EF38D6}" type="slidenum">
              <a:rPr lang="en-US" smtClean="0"/>
              <a:t>‹#›</a:t>
            </a:fld>
            <a:endParaRPr lang="en-US" dirty="0"/>
          </a:p>
        </p:txBody>
      </p:sp>
    </p:spTree>
    <p:extLst>
      <p:ext uri="{BB962C8B-B14F-4D97-AF65-F5344CB8AC3E}">
        <p14:creationId xmlns:p14="http://schemas.microsoft.com/office/powerpoint/2010/main" val="1785200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8/16/2025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
        <p:nvSpPr>
          <p:cNvPr id="3" name="TextBox 3"/>
          <p:cNvSpPr txBox="1"/>
          <p:nvPr/>
        </p:nvSpPr>
        <p:spPr>
          <a:xfrm>
            <a:off x="3200401" y="1826537"/>
            <a:ext cx="11887200" cy="3318216"/>
          </a:xfrm>
          <a:prstGeom prst="rect">
            <a:avLst/>
          </a:prstGeom>
        </p:spPr>
        <p:txBody>
          <a:bodyPr wrap="square" lIns="0" tIns="0" rIns="0" bIns="0" rtlCol="0" anchor="t">
            <a:spAutoFit/>
          </a:bodyPr>
          <a:lstStyle/>
          <a:p>
            <a:pPr algn="ctr">
              <a:lnSpc>
                <a:spcPts val="27298"/>
              </a:lnSpc>
            </a:pPr>
            <a:r>
              <a:rPr lang="en-US" sz="19500" dirty="0">
                <a:solidFill>
                  <a:srgbClr val="F6E2C9"/>
                </a:solidFill>
                <a:latin typeface="Cooper Hewitt Thin Bold"/>
              </a:rPr>
              <a:t>HEBREWS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28956"/>
            <a:ext cx="18288000" cy="10287000"/>
          </a:xfrm>
          <a:prstGeom prst="rect">
            <a:avLst/>
          </a:prstGeom>
        </p:spPr>
      </p:pic>
      <p:sp>
        <p:nvSpPr>
          <p:cNvPr id="3" name="TextBox 3"/>
          <p:cNvSpPr txBox="1"/>
          <p:nvPr/>
        </p:nvSpPr>
        <p:spPr>
          <a:xfrm>
            <a:off x="457200" y="2400300"/>
            <a:ext cx="17373600" cy="4167808"/>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6600" b="0" i="0" u="none" strike="noStrike" kern="1200" cap="none" spc="0" normalizeH="0" baseline="0" noProof="0" dirty="0">
              <a:ln>
                <a:noFill/>
              </a:ln>
              <a:solidFill>
                <a:srgbClr val="F6E2C9"/>
              </a:solidFill>
              <a:effectLst/>
              <a:uLnTx/>
              <a:uFillTx/>
              <a:latin typeface="Cooper Hewitt"/>
              <a:ea typeface="+mn-ea"/>
              <a:cs typeface="+mn-cs"/>
            </a:endParaRPr>
          </a:p>
          <a:p>
            <a:pPr marR="0" lvl="0" algn="l" defTabSz="914400" rtl="0" eaLnBrk="1" fontAlgn="auto" latinLnBrk="0" hangingPunct="1">
              <a:lnSpc>
                <a:spcPts val="6460"/>
              </a:lnSpc>
              <a:spcBef>
                <a:spcPts val="0"/>
              </a:spcBef>
              <a:spcAft>
                <a:spcPts val="0"/>
              </a:spcAft>
              <a:buClrTx/>
              <a:buSzTx/>
              <a:tabLst/>
              <a:defRPr/>
            </a:pPr>
            <a:r>
              <a:rPr kumimoji="0" lang="en-US" sz="7200" b="0" i="0" u="none" strike="noStrike" kern="1200" cap="none" spc="0" normalizeH="0" baseline="0" noProof="0" dirty="0">
                <a:ln>
                  <a:noFill/>
                </a:ln>
                <a:solidFill>
                  <a:srgbClr val="F6E2C9"/>
                </a:solidFill>
                <a:effectLst/>
                <a:uLnTx/>
                <a:uFillTx/>
                <a:latin typeface="Cooper Hewitt"/>
                <a:ea typeface="+mn-ea"/>
                <a:cs typeface="+mn-cs"/>
              </a:rPr>
              <a:t>II.  We Live Trusting</a:t>
            </a:r>
            <a:r>
              <a:rPr lang="en-US" sz="7200" dirty="0">
                <a:solidFill>
                  <a:srgbClr val="F6E2C9"/>
                </a:solidFill>
                <a:latin typeface="Cooper Hewitt"/>
              </a:rPr>
              <a:t> in His Promise</a:t>
            </a:r>
            <a:r>
              <a:rPr kumimoji="0" lang="en-US" sz="7200" b="0" i="0" u="none" strike="noStrike" kern="1200" cap="none" spc="0" normalizeH="0" baseline="0" noProof="0" dirty="0">
                <a:ln>
                  <a:noFill/>
                </a:ln>
                <a:solidFill>
                  <a:srgbClr val="F6E2C9"/>
                </a:solidFill>
                <a:effectLst/>
                <a:uLnTx/>
                <a:uFillTx/>
                <a:latin typeface="Cooper Hewitt"/>
                <a:ea typeface="+mn-ea"/>
                <a:cs typeface="+mn-cs"/>
              </a:rPr>
              <a:t> – </a:t>
            </a:r>
          </a:p>
          <a:p>
            <a:pPr marR="0" lvl="0" algn="l" defTabSz="914400" rtl="0" eaLnBrk="1" fontAlgn="auto" latinLnBrk="0" hangingPunct="1">
              <a:lnSpc>
                <a:spcPts val="6460"/>
              </a:lnSpc>
              <a:spcBef>
                <a:spcPts val="0"/>
              </a:spcBef>
              <a:spcAft>
                <a:spcPts val="0"/>
              </a:spcAft>
              <a:buClrTx/>
              <a:buSzTx/>
              <a:tabLst/>
              <a:defRPr/>
            </a:pPr>
            <a:r>
              <a:rPr lang="en-US" sz="7200" dirty="0">
                <a:solidFill>
                  <a:srgbClr val="F6E2C9"/>
                </a:solidFill>
                <a:latin typeface="Cooper Hewitt"/>
              </a:rPr>
              <a:t>													</a:t>
            </a:r>
            <a:r>
              <a:rPr kumimoji="0" lang="en-US" sz="6000" b="0" i="0" u="none" strike="noStrike" kern="1200" cap="none" spc="0" normalizeH="0" baseline="0" noProof="0" dirty="0">
                <a:ln>
                  <a:noFill/>
                </a:ln>
                <a:solidFill>
                  <a:srgbClr val="F6E2C9"/>
                </a:solidFill>
                <a:effectLst/>
                <a:uLnTx/>
                <a:uFillTx/>
                <a:latin typeface="Cooper Hewitt"/>
                <a:ea typeface="+mn-ea"/>
                <a:cs typeface="+mn-cs"/>
              </a:rPr>
              <a:t>(verses </a:t>
            </a:r>
            <a:r>
              <a:rPr lang="en-US" sz="6000" dirty="0">
                <a:solidFill>
                  <a:srgbClr val="F6E2C9"/>
                </a:solidFill>
                <a:latin typeface="Cooper Hewitt"/>
              </a:rPr>
              <a:t>14-16</a:t>
            </a:r>
            <a:r>
              <a:rPr kumimoji="0" lang="en-US" sz="6000" b="0" i="0" u="none" strike="noStrike" kern="1200" cap="none" spc="0" normalizeH="0" baseline="0" noProof="0" dirty="0">
                <a:ln>
                  <a:noFill/>
                </a:ln>
                <a:solidFill>
                  <a:srgbClr val="F6E2C9"/>
                </a:solidFill>
                <a:effectLst/>
                <a:uLnTx/>
                <a:uFillTx/>
                <a:latin typeface="Cooper Hewitt"/>
                <a:ea typeface="+mn-ea"/>
                <a:cs typeface="+mn-cs"/>
              </a:rPr>
              <a:t>)</a:t>
            </a:r>
            <a:r>
              <a:rPr kumimoji="0" lang="en-US" sz="5400" b="0" i="0" u="none" strike="noStrike" kern="1200" cap="none" spc="0" normalizeH="0" baseline="0" noProof="0" dirty="0">
                <a:ln>
                  <a:noFill/>
                </a:ln>
                <a:solidFill>
                  <a:srgbClr val="F6E2C9"/>
                </a:solidFill>
                <a:effectLst/>
                <a:uLnTx/>
                <a:uFillTx/>
                <a:latin typeface="Cooper Hewitt"/>
                <a:ea typeface="+mn-ea"/>
                <a:cs typeface="+mn-cs"/>
              </a:rPr>
              <a:t>	</a:t>
            </a:r>
            <a:r>
              <a:rPr kumimoji="0" lang="en-US" sz="6600" b="0" i="0" u="none" strike="noStrike" kern="1200" cap="none" spc="0" normalizeH="0" baseline="0" noProof="0" dirty="0">
                <a:ln>
                  <a:noFill/>
                </a:ln>
                <a:solidFill>
                  <a:srgbClr val="F6E2C9"/>
                </a:solidFill>
                <a:effectLst/>
                <a:uLnTx/>
                <a:uFillTx/>
                <a:latin typeface="Cooper Hewitt"/>
                <a:ea typeface="+mn-ea"/>
                <a:cs typeface="+mn-cs"/>
              </a:rPr>
              <a:t>							</a:t>
            </a:r>
          </a:p>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			</a:t>
            </a:r>
            <a:endParaRPr kumimoji="0" lang="en-US" sz="54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142959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38100"/>
            <a:ext cx="18288000" cy="10287000"/>
          </a:xfrm>
          <a:prstGeom prst="rect">
            <a:avLst/>
          </a:prstGeom>
        </p:spPr>
      </p:pic>
      <p:sp>
        <p:nvSpPr>
          <p:cNvPr id="3" name="TextBox 3"/>
          <p:cNvSpPr txBox="1"/>
          <p:nvPr/>
        </p:nvSpPr>
        <p:spPr>
          <a:xfrm>
            <a:off x="917448" y="1638300"/>
            <a:ext cx="16507968" cy="5766643"/>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John 14:1-3</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“Let not your hearts be troubled. Believe in God; believe also in me. 2 In my Father’s house are many rooms. If it were not so, would I have told you that I go to prepare a place for you? 3 And if I go and prepare a place for you, I will come again and will take you to myself, that where I am you may be also.”</a:t>
            </a:r>
          </a:p>
        </p:txBody>
      </p:sp>
    </p:spTree>
    <p:extLst>
      <p:ext uri="{BB962C8B-B14F-4D97-AF65-F5344CB8AC3E}">
        <p14:creationId xmlns:p14="http://schemas.microsoft.com/office/powerpoint/2010/main" val="26831536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3841763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1562100"/>
            <a:ext cx="16459200" cy="5766643"/>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“True believers know nothing about going back. We are bound to go forward to the better land that is before us. Almighty grace will not permit the people of God to turn aside and find their rest anywhere else. We are bound for the </a:t>
            </a:r>
            <a:r>
              <a:rPr lang="en-US" sz="4800" dirty="0">
                <a:solidFill>
                  <a:srgbClr val="F6E2C9"/>
                </a:solidFill>
                <a:latin typeface="Cooper Hewitt"/>
              </a:rPr>
              <a:t>K</a:t>
            </a:r>
            <a:r>
              <a:rPr kumimoji="0" lang="en-US" sz="4800" b="0" i="0" u="none" strike="noStrike" kern="1200" cap="none" spc="0" normalizeH="0" baseline="0" noProof="0" dirty="0" err="1">
                <a:ln>
                  <a:noFill/>
                </a:ln>
                <a:solidFill>
                  <a:srgbClr val="F6E2C9"/>
                </a:solidFill>
                <a:effectLst/>
                <a:uLnTx/>
                <a:uFillTx/>
                <a:latin typeface="Cooper Hewitt"/>
                <a:ea typeface="+mn-ea"/>
                <a:cs typeface="+mn-cs"/>
              </a:rPr>
              <a:t>ingdom</a:t>
            </a:r>
            <a:r>
              <a:rPr kumimoji="0" lang="en-US" sz="4800" b="0" i="0" u="none" strike="noStrike" kern="1200" cap="none" spc="0" normalizeH="0" baseline="0" noProof="0" dirty="0">
                <a:ln>
                  <a:noFill/>
                </a:ln>
                <a:solidFill>
                  <a:srgbClr val="F6E2C9"/>
                </a:solidFill>
                <a:effectLst/>
                <a:uLnTx/>
                <a:uFillTx/>
                <a:latin typeface="Cooper Hewitt"/>
                <a:ea typeface="+mn-ea"/>
                <a:cs typeface="+mn-cs"/>
              </a:rPr>
              <a:t> and, by the grace of God, we shall not rest until we enter it, to go out no more forever.”																				C.H. Spurgeon</a:t>
            </a:r>
          </a:p>
        </p:txBody>
      </p:sp>
    </p:spTree>
    <p:extLst>
      <p:ext uri="{BB962C8B-B14F-4D97-AF65-F5344CB8AC3E}">
        <p14:creationId xmlns:p14="http://schemas.microsoft.com/office/powerpoint/2010/main" val="28695893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17448" y="1333500"/>
            <a:ext cx="16507968" cy="5766643"/>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1 Peter 1:3-5</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“3…According to his great mercy, he has caused us to be born again to a living hope through the resurrection of Jesus Christ from the dead, 4 to an inheritance that is imperishable, undefiled, and unfading, kept in heaven for you, 5 who by God’s power are being guarded through faith for a salvation ready to be revealed in the last time.”</a:t>
            </a:r>
          </a:p>
        </p:txBody>
      </p:sp>
    </p:spTree>
    <p:extLst>
      <p:ext uri="{BB962C8B-B14F-4D97-AF65-F5344CB8AC3E}">
        <p14:creationId xmlns:p14="http://schemas.microsoft.com/office/powerpoint/2010/main" val="34773245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23714238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3048" y="0"/>
            <a:ext cx="18288000" cy="10287000"/>
          </a:xfrm>
          <a:prstGeom prst="rect">
            <a:avLst/>
          </a:prstGeom>
        </p:spPr>
      </p:pic>
      <p:sp>
        <p:nvSpPr>
          <p:cNvPr id="3" name="TextBox 3"/>
          <p:cNvSpPr txBox="1"/>
          <p:nvPr/>
        </p:nvSpPr>
        <p:spPr>
          <a:xfrm>
            <a:off x="720852" y="800100"/>
            <a:ext cx="16840200" cy="9724137"/>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6E2C9"/>
                </a:solidFill>
                <a:effectLst/>
                <a:uLnTx/>
                <a:uFillTx/>
                <a:latin typeface="Cooper Hewitt"/>
                <a:ea typeface="+mn-ea"/>
                <a:cs typeface="+mn-cs"/>
              </a:rPr>
              <a:t>“We’re Almost Home”</a:t>
            </a:r>
            <a:endParaRPr kumimoji="0" lang="en-US" sz="4400" b="1"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Don't drop a single anchor, we're almost home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Through every toil and danger, we're almost home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How many pilgrim saints have before us gone?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No stopping now, we're almost home</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4800" dirty="0">
              <a:solidFill>
                <a:srgbClr val="F6E2C9"/>
              </a:solidFill>
              <a:latin typeface="Cooper Hewit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That promised land is calling, we're almost home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And not a tear shall fall then, we′re almost home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Make ready now your souls for that kingdom come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No turning back we′re almost home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0938152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28845814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1104900"/>
            <a:ext cx="16459200" cy="7433766"/>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“We are God’s special possession… He takes special interest in us… As a Father he takes an interest in us that is the particular interest of a father in his children. A father may be interested in the children next door and other children down the street, and he may do many kindnesses to them. But that is not the relationship between father and child. That is very special, and that is God’s relationship to us – always watching over us, always with us, always caring for us.”														Martyn Lloyd-Jones</a:t>
            </a:r>
          </a:p>
        </p:txBody>
      </p:sp>
    </p:spTree>
    <p:extLst>
      <p:ext uri="{BB962C8B-B14F-4D97-AF65-F5344CB8AC3E}">
        <p14:creationId xmlns:p14="http://schemas.microsoft.com/office/powerpoint/2010/main" val="32248914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1714236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
        <p:nvSpPr>
          <p:cNvPr id="3" name="TextBox 3"/>
          <p:cNvSpPr txBox="1"/>
          <p:nvPr/>
        </p:nvSpPr>
        <p:spPr>
          <a:xfrm>
            <a:off x="1143000" y="723900"/>
            <a:ext cx="16383000" cy="4732065"/>
          </a:xfrm>
          <a:prstGeom prst="rect">
            <a:avLst/>
          </a:prstGeom>
        </p:spPr>
        <p:txBody>
          <a:bodyPr wrap="square" lIns="0" tIns="0" rIns="0" bIns="0" rtlCol="0" anchor="t">
            <a:spAutoFit/>
          </a:bodyPr>
          <a:lstStyle/>
          <a:p>
            <a:pPr marL="0" marR="0" lvl="0" indent="0" algn="ctr" defTabSz="914400" rtl="0" eaLnBrk="1" fontAlgn="auto" latinLnBrk="0" hangingPunct="1">
              <a:lnSpc>
                <a:spcPts val="27298"/>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F6E2C9"/>
                </a:solidFill>
                <a:effectLst/>
                <a:uLnTx/>
                <a:uFillTx/>
                <a:latin typeface="Cooper Hewitt Thin Bold"/>
                <a:ea typeface="+mn-ea"/>
                <a:cs typeface="+mn-cs"/>
              </a:rPr>
              <a:t>“The Promise of a Better Country”</a:t>
            </a:r>
          </a:p>
          <a:p>
            <a:pPr marL="0" marR="0" lvl="0" indent="0" algn="ctr" defTabSz="914400" rtl="0" eaLnBrk="1" fontAlgn="auto" latinLnBrk="0" hangingPunct="1">
              <a:spcBef>
                <a:spcPts val="0"/>
              </a:spcBef>
              <a:spcAft>
                <a:spcPts val="0"/>
              </a:spcAft>
              <a:buClrTx/>
              <a:buSzTx/>
              <a:buFontTx/>
              <a:buNone/>
              <a:tabLst/>
              <a:defRPr/>
            </a:pPr>
            <a:r>
              <a:rPr kumimoji="0" lang="en-US" sz="7200" b="0" i="0" u="none" strike="noStrike" kern="1200" cap="none" spc="0" normalizeH="0" baseline="0" noProof="0" dirty="0">
                <a:ln>
                  <a:noFill/>
                </a:ln>
                <a:solidFill>
                  <a:srgbClr val="F6E2C9"/>
                </a:solidFill>
                <a:effectLst/>
                <a:uLnTx/>
                <a:uFillTx/>
                <a:latin typeface="Cooper Hewitt Thin Bold"/>
                <a:ea typeface="+mn-ea"/>
                <a:cs typeface="+mn-cs"/>
              </a:rPr>
              <a:t>Hebrews </a:t>
            </a:r>
            <a:r>
              <a:rPr lang="en-US" sz="7200" dirty="0">
                <a:solidFill>
                  <a:srgbClr val="F6E2C9"/>
                </a:solidFill>
                <a:latin typeface="Cooper Hewitt Thin Bold"/>
              </a:rPr>
              <a:t>11:13-16</a:t>
            </a:r>
            <a:endParaRPr kumimoji="0" lang="en-US" sz="7200" b="0" i="0" u="none" strike="noStrike" kern="1200" cap="none" spc="0" normalizeH="0" baseline="0" noProof="0" dirty="0">
              <a:ln>
                <a:noFill/>
              </a:ln>
              <a:solidFill>
                <a:srgbClr val="F6E2C9"/>
              </a:solidFill>
              <a:effectLst/>
              <a:uLnTx/>
              <a:uFillTx/>
              <a:latin typeface="Cooper Hewitt Thin Bold"/>
              <a:ea typeface="+mn-ea"/>
              <a:cs typeface="+mn-cs"/>
            </a:endParaRPr>
          </a:p>
        </p:txBody>
      </p:sp>
    </p:spTree>
    <p:extLst>
      <p:ext uri="{BB962C8B-B14F-4D97-AF65-F5344CB8AC3E}">
        <p14:creationId xmlns:p14="http://schemas.microsoft.com/office/powerpoint/2010/main" val="1959745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3048" y="0"/>
            <a:ext cx="18288000" cy="10287000"/>
          </a:xfrm>
          <a:prstGeom prst="rect">
            <a:avLst/>
          </a:prstGeom>
        </p:spPr>
      </p:pic>
      <p:sp>
        <p:nvSpPr>
          <p:cNvPr id="3" name="TextBox 3"/>
          <p:cNvSpPr txBox="1"/>
          <p:nvPr/>
        </p:nvSpPr>
        <p:spPr>
          <a:xfrm>
            <a:off x="720852" y="952500"/>
            <a:ext cx="16840200" cy="8985473"/>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6E2C9"/>
                </a:solidFill>
                <a:effectLst/>
                <a:uLnTx/>
                <a:uFillTx/>
                <a:latin typeface="Cooper Hewitt"/>
                <a:ea typeface="+mn-ea"/>
                <a:cs typeface="+mn-cs"/>
              </a:rPr>
              <a:t>“On Jordan’s Stormy Banks I Stand” </a:t>
            </a:r>
            <a:endParaRPr kumimoji="0" lang="en-US" sz="4400" b="1"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i="0" u="none" strike="noStrike" kern="1200" cap="none" spc="0" normalizeH="0" baseline="0" noProof="0" dirty="0">
                <a:ln>
                  <a:noFill/>
                </a:ln>
                <a:solidFill>
                  <a:srgbClr val="F6E2C9"/>
                </a:solidFill>
                <a:effectLst/>
                <a:uLnTx/>
                <a:uFillTx/>
                <a:latin typeface="Cooper Hewitt"/>
                <a:ea typeface="+mn-ea"/>
                <a:cs typeface="+mn-cs"/>
              </a:rPr>
              <a:t>On Jordan's stormy banks I stand,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i="0" u="none" strike="noStrike" kern="1200" cap="none" spc="0" normalizeH="0" baseline="0" noProof="0" dirty="0">
                <a:ln>
                  <a:noFill/>
                </a:ln>
                <a:solidFill>
                  <a:srgbClr val="F6E2C9"/>
                </a:solidFill>
                <a:effectLst/>
                <a:uLnTx/>
                <a:uFillTx/>
                <a:latin typeface="Cooper Hewitt"/>
                <a:ea typeface="+mn-ea"/>
                <a:cs typeface="+mn-cs"/>
              </a:rPr>
              <a:t>and cast a wishful eye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i="0" u="none" strike="noStrike" kern="1200" cap="none" spc="0" normalizeH="0" baseline="0" noProof="0" dirty="0">
                <a:ln>
                  <a:noFill/>
                </a:ln>
                <a:solidFill>
                  <a:srgbClr val="F6E2C9"/>
                </a:solidFill>
                <a:effectLst/>
                <a:uLnTx/>
                <a:uFillTx/>
                <a:latin typeface="Cooper Hewitt"/>
                <a:ea typeface="+mn-ea"/>
                <a:cs typeface="+mn-cs"/>
              </a:rPr>
              <a:t>to Canaan's fair and happy land,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i="0" u="none" strike="noStrike" kern="1200" cap="none" spc="0" normalizeH="0" baseline="0" noProof="0" dirty="0">
                <a:ln>
                  <a:noFill/>
                </a:ln>
                <a:solidFill>
                  <a:srgbClr val="F6E2C9"/>
                </a:solidFill>
                <a:effectLst/>
                <a:uLnTx/>
                <a:uFillTx/>
                <a:latin typeface="Cooper Hewitt"/>
                <a:ea typeface="+mn-ea"/>
                <a:cs typeface="+mn-cs"/>
              </a:rPr>
              <a:t>where my possessions lie.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i="0" u="none" strike="noStrike" kern="1200" cap="none" spc="0" normalizeH="0" baseline="0" noProof="0" dirty="0">
                <a:ln>
                  <a:noFill/>
                </a:ln>
                <a:solidFill>
                  <a:srgbClr val="F6E2C9"/>
                </a:solidFill>
                <a:effectLst/>
                <a:uLnTx/>
                <a:uFillTx/>
                <a:latin typeface="Cooper Hewitt"/>
                <a:ea typeface="+mn-ea"/>
                <a:cs typeface="+mn-cs"/>
              </a:rPr>
              <a:t>O'er all those wide extended plains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i="0" u="none" strike="noStrike" kern="1200" cap="none" spc="0" normalizeH="0" baseline="0" noProof="0" dirty="0">
                <a:ln>
                  <a:noFill/>
                </a:ln>
                <a:solidFill>
                  <a:srgbClr val="F6E2C9"/>
                </a:solidFill>
                <a:effectLst/>
                <a:uLnTx/>
                <a:uFillTx/>
                <a:latin typeface="Cooper Hewitt"/>
                <a:ea typeface="+mn-ea"/>
                <a:cs typeface="+mn-cs"/>
              </a:rPr>
              <a:t>shines one eternal day;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i="0" u="none" strike="noStrike" kern="1200" cap="none" spc="0" normalizeH="0" baseline="0" noProof="0" dirty="0">
                <a:ln>
                  <a:noFill/>
                </a:ln>
                <a:solidFill>
                  <a:srgbClr val="F6E2C9"/>
                </a:solidFill>
                <a:effectLst/>
                <a:uLnTx/>
                <a:uFillTx/>
                <a:latin typeface="Cooper Hewitt"/>
                <a:ea typeface="+mn-ea"/>
                <a:cs typeface="+mn-cs"/>
              </a:rPr>
              <a:t>there God the Son forever reigns,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i="0" u="none" strike="noStrike" kern="1200" cap="none" spc="0" normalizeH="0" baseline="0" noProof="0" dirty="0">
                <a:ln>
                  <a:noFill/>
                </a:ln>
                <a:solidFill>
                  <a:srgbClr val="F6E2C9"/>
                </a:solidFill>
                <a:effectLst/>
                <a:uLnTx/>
                <a:uFillTx/>
                <a:latin typeface="Cooper Hewitt"/>
                <a:ea typeface="+mn-ea"/>
                <a:cs typeface="+mn-cs"/>
              </a:rPr>
              <a:t>and scatters night away. </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17134379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3048" y="0"/>
            <a:ext cx="18288000" cy="10287000"/>
          </a:xfrm>
          <a:prstGeom prst="rect">
            <a:avLst/>
          </a:prstGeom>
        </p:spPr>
      </p:pic>
      <p:sp>
        <p:nvSpPr>
          <p:cNvPr id="3" name="TextBox 3"/>
          <p:cNvSpPr txBox="1"/>
          <p:nvPr/>
        </p:nvSpPr>
        <p:spPr>
          <a:xfrm>
            <a:off x="720852" y="952500"/>
            <a:ext cx="16840200" cy="8985473"/>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6E2C9"/>
                </a:solidFill>
                <a:effectLst/>
                <a:uLnTx/>
                <a:uFillTx/>
                <a:latin typeface="Cooper Hewitt"/>
                <a:ea typeface="+mn-ea"/>
                <a:cs typeface="+mn-cs"/>
              </a:rPr>
              <a:t>“On Jordan’s Stormy Banks I Stand” </a:t>
            </a:r>
            <a:endParaRPr kumimoji="0" lang="en-US" sz="4400" b="1"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No chilling winds or poisonous breath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can reach that healthful shore;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sickness and sorrow, pain and death,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are felt and feared no more.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When I shall reach that happy place,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I'll be forever blest,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for I shall see my Father's face,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and in his bosom rest.</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18035558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3048" y="0"/>
            <a:ext cx="18288000" cy="10287000"/>
          </a:xfrm>
          <a:prstGeom prst="rect">
            <a:avLst/>
          </a:prstGeom>
        </p:spPr>
      </p:pic>
      <p:sp>
        <p:nvSpPr>
          <p:cNvPr id="3" name="TextBox 3"/>
          <p:cNvSpPr txBox="1"/>
          <p:nvPr/>
        </p:nvSpPr>
        <p:spPr>
          <a:xfrm>
            <a:off x="720852" y="952500"/>
            <a:ext cx="16840200" cy="5292154"/>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6E2C9"/>
                </a:solidFill>
                <a:effectLst/>
                <a:uLnTx/>
                <a:uFillTx/>
                <a:latin typeface="Cooper Hewitt"/>
                <a:ea typeface="+mn-ea"/>
                <a:cs typeface="+mn-cs"/>
              </a:rPr>
              <a:t>“On Jordan’s Stormy Banks I Stand” </a:t>
            </a:r>
            <a:endParaRPr kumimoji="0" lang="en-US" sz="4400" b="1"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 am bound for the promised land,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 am bound for the promised land;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oh, who will come and go with me?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 am bound for the promised land.</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37460784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Tree>
    <p:extLst>
      <p:ext uri="{BB962C8B-B14F-4D97-AF65-F5344CB8AC3E}">
        <p14:creationId xmlns:p14="http://schemas.microsoft.com/office/powerpoint/2010/main" val="3855397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28956"/>
            <a:ext cx="18288000" cy="10287000"/>
          </a:xfrm>
          <a:prstGeom prst="rect">
            <a:avLst/>
          </a:prstGeom>
        </p:spPr>
      </p:pic>
      <p:sp>
        <p:nvSpPr>
          <p:cNvPr id="3" name="TextBox 3"/>
          <p:cNvSpPr txBox="1"/>
          <p:nvPr/>
        </p:nvSpPr>
        <p:spPr>
          <a:xfrm>
            <a:off x="609600" y="2400300"/>
            <a:ext cx="17145000" cy="4167808"/>
          </a:xfrm>
          <a:prstGeom prst="rect">
            <a:avLst/>
          </a:prstGeom>
        </p:spPr>
        <p:txBody>
          <a:bodyPr wrap="square" lIns="0" tIns="0" rIns="0" bIns="0" rtlCol="0" anchor="t">
            <a:spAutoFit/>
          </a:bodyPr>
          <a:lstStyle/>
          <a:p>
            <a:pPr marR="0" lvl="0" algn="l" defTabSz="914400" rtl="0" eaLnBrk="1" fontAlgn="auto" latinLnBrk="0" hangingPunct="1">
              <a:lnSpc>
                <a:spcPts val="6460"/>
              </a:lnSpc>
              <a:spcBef>
                <a:spcPts val="0"/>
              </a:spcBef>
              <a:spcAft>
                <a:spcPts val="0"/>
              </a:spcAft>
              <a:buClrTx/>
              <a:buSzTx/>
              <a:tabLst/>
              <a:defRPr/>
            </a:pPr>
            <a:endParaRPr lang="en-US" sz="6600" dirty="0">
              <a:solidFill>
                <a:srgbClr val="F6E2C9"/>
              </a:solidFill>
              <a:latin typeface="Cooper Hewitt"/>
            </a:endParaRPr>
          </a:p>
          <a:p>
            <a:pPr marL="1143000" marR="0" lvl="0" indent="-1143000" algn="l" defTabSz="914400" rtl="0" eaLnBrk="1" fontAlgn="auto" latinLnBrk="0" hangingPunct="1">
              <a:lnSpc>
                <a:spcPts val="6460"/>
              </a:lnSpc>
              <a:spcBef>
                <a:spcPts val="0"/>
              </a:spcBef>
              <a:spcAft>
                <a:spcPts val="0"/>
              </a:spcAft>
              <a:buClrTx/>
              <a:buSzTx/>
              <a:buAutoNum type="romanUcPeriod"/>
              <a:tabLst/>
              <a:defRPr/>
            </a:pPr>
            <a:r>
              <a:rPr lang="en-US" sz="7200" dirty="0">
                <a:solidFill>
                  <a:srgbClr val="F6E2C9"/>
                </a:solidFill>
                <a:latin typeface="Cooper Hewitt"/>
              </a:rPr>
              <a:t>We Die Trusting in His Promise – 														</a:t>
            </a:r>
            <a:r>
              <a:rPr lang="en-US" sz="6000" dirty="0">
                <a:solidFill>
                  <a:srgbClr val="F6E2C9"/>
                </a:solidFill>
                <a:latin typeface="Cooper Hewitt"/>
              </a:rPr>
              <a:t>(verse 13)</a:t>
            </a:r>
            <a:r>
              <a:rPr lang="en-US" sz="5400" dirty="0">
                <a:solidFill>
                  <a:srgbClr val="F6E2C9"/>
                </a:solidFill>
                <a:latin typeface="Cooper Hewitt"/>
              </a:rPr>
              <a:t>	</a:t>
            </a:r>
            <a:r>
              <a:rPr lang="en-US" sz="6600" dirty="0">
                <a:solidFill>
                  <a:srgbClr val="F6E2C9"/>
                </a:solidFill>
                <a:latin typeface="Cooper Hewitt"/>
              </a:rPr>
              <a:t>							</a:t>
            </a:r>
          </a:p>
          <a:p>
            <a:pPr marR="0" lvl="0" algn="l" defTabSz="914400" rtl="0" eaLnBrk="1" fontAlgn="auto" latinLnBrk="0" hangingPunct="1">
              <a:lnSpc>
                <a:spcPts val="6460"/>
              </a:lnSpc>
              <a:spcBef>
                <a:spcPts val="0"/>
              </a:spcBef>
              <a:spcAft>
                <a:spcPts val="0"/>
              </a:spcAft>
              <a:buClrTx/>
              <a:buSzTx/>
              <a:tabLst/>
              <a:defRPr/>
            </a:pPr>
            <a:r>
              <a:rPr lang="en-US" sz="6600" dirty="0">
                <a:solidFill>
                  <a:srgbClr val="F6E2C9"/>
                </a:solidFill>
                <a:latin typeface="Cooper Hewitt"/>
              </a:rPr>
              <a:t>			</a:t>
            </a:r>
            <a:endParaRPr lang="en-US" sz="5400" dirty="0">
              <a:solidFill>
                <a:srgbClr val="F6E2C9"/>
              </a:solidFill>
              <a:latin typeface="Cooper Hewitt"/>
            </a:endParaRPr>
          </a:p>
        </p:txBody>
      </p:sp>
    </p:spTree>
    <p:extLst>
      <p:ext uri="{BB962C8B-B14F-4D97-AF65-F5344CB8AC3E}">
        <p14:creationId xmlns:p14="http://schemas.microsoft.com/office/powerpoint/2010/main" val="3098003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1790700"/>
            <a:ext cx="16459200" cy="4099520"/>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“Faith has a clear and strong eye, and can see promised mercies at a great distance…Faith has a long arm, and can lay hold of blessings at a great distance, can love them, and rejoice in them.”																											Matthew Henry</a:t>
            </a:r>
          </a:p>
        </p:txBody>
      </p:sp>
    </p:spTree>
    <p:extLst>
      <p:ext uri="{BB962C8B-B14F-4D97-AF65-F5344CB8AC3E}">
        <p14:creationId xmlns:p14="http://schemas.microsoft.com/office/powerpoint/2010/main" val="1466679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682613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17448" y="2171700"/>
            <a:ext cx="16507968" cy="4933082"/>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2 Corinthians 5:6-8</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“6 So we are always of good courage. We know that while we are at home in the body we are away from the Lord, 7 for we walk by faith, not by sight. 8 Yes, we are of good courage, and we would rather be away from the body and at home with the Lord.” </a:t>
            </a:r>
          </a:p>
        </p:txBody>
      </p:sp>
    </p:spTree>
    <p:extLst>
      <p:ext uri="{BB962C8B-B14F-4D97-AF65-F5344CB8AC3E}">
        <p14:creationId xmlns:p14="http://schemas.microsoft.com/office/powerpoint/2010/main" val="701740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3193476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2711103"/>
            <a:ext cx="16459200" cy="2432397"/>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“With the promises of God on our minds, we may well close our eyes in death with a song upon our lips.”																</a:t>
            </a:r>
            <a:r>
              <a:rPr lang="en-US" sz="4800" dirty="0">
                <a:solidFill>
                  <a:srgbClr val="F6E2C9"/>
                </a:solidFill>
                <a:latin typeface="Cooper Hewitt"/>
              </a:rPr>
              <a:t>		C.H. Spurgeon</a:t>
            </a: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536877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17448" y="2171700"/>
            <a:ext cx="16507968" cy="3265959"/>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2 Timothy 4:18</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 Lord will rescue me from every evil deed and bring me safely into his heavenly kingdom. To him be the glory forever and ever. Amen.”</a:t>
            </a:r>
          </a:p>
        </p:txBody>
      </p:sp>
    </p:spTree>
    <p:extLst>
      <p:ext uri="{BB962C8B-B14F-4D97-AF65-F5344CB8AC3E}">
        <p14:creationId xmlns:p14="http://schemas.microsoft.com/office/powerpoint/2010/main" val="42135330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18FCE5BAAA9DE48AAD582BE180A42E5" ma:contentTypeVersion="16" ma:contentTypeDescription="Create a new document." ma:contentTypeScope="" ma:versionID="408e68595f2eca648bacd9b8bba8e6ce">
  <xsd:schema xmlns:xsd="http://www.w3.org/2001/XMLSchema" xmlns:xs="http://www.w3.org/2001/XMLSchema" xmlns:p="http://schemas.microsoft.com/office/2006/metadata/properties" xmlns:ns2="8bdf08a1-df4f-4202-9241-bdc03d33796c" xmlns:ns3="723f5446-4d32-45dc-b5ec-888de26ea981" targetNamespace="http://schemas.microsoft.com/office/2006/metadata/properties" ma:root="true" ma:fieldsID="0629efaec176dcc761911cea1835e939" ns2:_="" ns3:_="">
    <xsd:import namespace="8bdf08a1-df4f-4202-9241-bdc03d33796c"/>
    <xsd:import namespace="723f5446-4d32-45dc-b5ec-888de26ea9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df08a1-df4f-4202-9241-bdc03d3379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8740c93-0691-4494-8635-97c961ee91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23f5446-4d32-45dc-b5ec-888de26ea98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9a9bd8e-a800-4ff6-9b07-884834c18d2a}" ma:internalName="TaxCatchAll" ma:showField="CatchAllData" ma:web="723f5446-4d32-45dc-b5ec-888de26ea98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23f5446-4d32-45dc-b5ec-888de26ea981" xsi:nil="true"/>
    <lcf76f155ced4ddcb4097134ff3c332f xmlns="8bdf08a1-df4f-4202-9241-bdc03d33796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72A470B-FA93-4309-886F-ED5924F4B2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df08a1-df4f-4202-9241-bdc03d33796c"/>
    <ds:schemaRef ds:uri="723f5446-4d32-45dc-b5ec-888de26ea9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CC0C933-EE2D-4E7A-A470-2937AE30B692}">
  <ds:schemaRefs>
    <ds:schemaRef ds:uri="http://schemas.microsoft.com/sharepoint/v3/contenttype/forms"/>
  </ds:schemaRefs>
</ds:datastoreItem>
</file>

<file path=customXml/itemProps3.xml><?xml version="1.0" encoding="utf-8"?>
<ds:datastoreItem xmlns:ds="http://schemas.openxmlformats.org/officeDocument/2006/customXml" ds:itemID="{B53886BF-FDC6-4EDE-92B6-C3A991B5ABBE}">
  <ds:schemaRefs>
    <ds:schemaRef ds:uri="http://schemas.microsoft.com/office/2006/metadata/properties"/>
    <ds:schemaRef ds:uri="http://schemas.microsoft.com/office/infopath/2007/PartnerControls"/>
    <ds:schemaRef ds:uri="723f5446-4d32-45dc-b5ec-888de26ea981"/>
    <ds:schemaRef ds:uri="8bdf08a1-df4f-4202-9241-bdc03d33796c"/>
  </ds:schemaRefs>
</ds:datastoreItem>
</file>

<file path=docProps/app.xml><?xml version="1.0" encoding="utf-8"?>
<Properties xmlns="http://schemas.openxmlformats.org/officeDocument/2006/extended-properties" xmlns:vt="http://schemas.openxmlformats.org/officeDocument/2006/docPropsVTypes">
  <TotalTime>211910</TotalTime>
  <Words>912</Words>
  <Application>Microsoft Office PowerPoint</Application>
  <PresentationFormat>Custom</PresentationFormat>
  <Paragraphs>61</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Cooper Hewitt Thin Bold</vt:lpstr>
      <vt:lpstr>Cooper Hewitt</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dc:title>
  <dc:creator>Danica Halverson</dc:creator>
  <cp:lastModifiedBy>Billy Freels</cp:lastModifiedBy>
  <cp:revision>276</cp:revision>
  <dcterms:created xsi:type="dcterms:W3CDTF">2006-08-16T00:00:00Z</dcterms:created>
  <dcterms:modified xsi:type="dcterms:W3CDTF">2025-08-17T00:34:57Z</dcterms:modified>
  <dc:identifier>DAFLq3_8Pqg</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0x010100A18FCE5BAAA9DE48AAD582BE180A42E5</vt:lpwstr>
  </property>
</Properties>
</file>