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32"/>
  </p:notesMasterIdLst>
  <p:sldIdLst>
    <p:sldId id="256" r:id="rId5"/>
    <p:sldId id="300" r:id="rId6"/>
    <p:sldId id="261" r:id="rId7"/>
    <p:sldId id="666" r:id="rId8"/>
    <p:sldId id="711" r:id="rId9"/>
    <p:sldId id="705" r:id="rId10"/>
    <p:sldId id="704" r:id="rId11"/>
    <p:sldId id="696" r:id="rId12"/>
    <p:sldId id="712" r:id="rId13"/>
    <p:sldId id="713" r:id="rId14"/>
    <p:sldId id="697" r:id="rId15"/>
    <p:sldId id="708" r:id="rId16"/>
    <p:sldId id="714" r:id="rId17"/>
    <p:sldId id="710" r:id="rId18"/>
    <p:sldId id="716" r:id="rId19"/>
    <p:sldId id="715" r:id="rId20"/>
    <p:sldId id="707" r:id="rId21"/>
    <p:sldId id="717" r:id="rId22"/>
    <p:sldId id="718" r:id="rId23"/>
    <p:sldId id="719" r:id="rId24"/>
    <p:sldId id="720" r:id="rId25"/>
    <p:sldId id="721" r:id="rId26"/>
    <p:sldId id="722" r:id="rId27"/>
    <p:sldId id="723" r:id="rId28"/>
    <p:sldId id="677" r:id="rId29"/>
    <p:sldId id="724" r:id="rId30"/>
    <p:sldId id="482" r:id="rId31"/>
  </p:sldIdLst>
  <p:sldSz cx="18288000" cy="10287000"/>
  <p:notesSz cx="6858000" cy="9144000"/>
  <p:embeddedFontLst>
    <p:embeddedFont>
      <p:font typeface="Cooper Hewitt" panose="020B0604020202020204" charset="0"/>
      <p:regular r:id="rId33"/>
    </p:embeddedFont>
    <p:embeddedFont>
      <p:font typeface="Cooper Hewitt Thin Bold" panose="020B0604020202020204"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5260" autoAdjust="0"/>
  </p:normalViewPr>
  <p:slideViewPr>
    <p:cSldViewPr>
      <p:cViewPr varScale="1">
        <p:scale>
          <a:sx n="40" d="100"/>
          <a:sy n="40" d="100"/>
        </p:scale>
        <p:origin x="72" y="6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1.fntdata"/><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9/18/2025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9/18/2025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17907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price of our peace was the blood of Jesus, that is, the sacrifice of the incarnate Son on the cross. The proof of the acceptance of this sacrifice on our behalf is his resurrection from the grave and his exaltation to the right hand of the Majesty on high.” 																										Philip Hughes</a:t>
            </a:r>
          </a:p>
        </p:txBody>
      </p:sp>
    </p:spTree>
    <p:extLst>
      <p:ext uri="{BB962C8B-B14F-4D97-AF65-F5344CB8AC3E}">
        <p14:creationId xmlns:p14="http://schemas.microsoft.com/office/powerpoint/2010/main" val="4465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1352" y="22479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7:25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“Consequently, he is able to save to the uttermost those who draw near to God through him, since he always lives to make intercession for them.”</a:t>
            </a:r>
          </a:p>
        </p:txBody>
      </p:sp>
    </p:spTree>
    <p:extLst>
      <p:ext uri="{BB962C8B-B14F-4D97-AF65-F5344CB8AC3E}">
        <p14:creationId xmlns:p14="http://schemas.microsoft.com/office/powerpoint/2010/main" val="3460944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937770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1352" y="17145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9:12, 15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“12…he entered once for all into the holy places, not by means of the blood of goats and calves but by means of his own blood, thus securing an eternal redemption…”</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“15 Therefore he is the mediator of a new covenant, so that those who are called may receive the promised eternal inheritance…”</a:t>
            </a:r>
          </a:p>
        </p:txBody>
      </p:sp>
    </p:spTree>
    <p:extLst>
      <p:ext uri="{BB962C8B-B14F-4D97-AF65-F5344CB8AC3E}">
        <p14:creationId xmlns:p14="http://schemas.microsoft.com/office/powerpoint/2010/main" val="1478946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020890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644652" y="2171700"/>
            <a:ext cx="169926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10:19, 22</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“19…since we have confidence to enter the holy places by the blood of Jesus… </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22…let us draw near with a true heart in full assurance of faith, with our hearts sprinkled clean from an evil conscience…”</a:t>
            </a:r>
          </a:p>
        </p:txBody>
      </p:sp>
    </p:spTree>
    <p:extLst>
      <p:ext uri="{BB962C8B-B14F-4D97-AF65-F5344CB8AC3E}">
        <p14:creationId xmlns:p14="http://schemas.microsoft.com/office/powerpoint/2010/main" val="1287997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372491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1352" y="16383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John 10:27-30</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“27 My sheep hear my voice, and I know them, and they follow me. 28 I give them eternal life, and they will never perish, and no one will snatch them out of my hand. 29 My Father, who has given them to me, is greater than all, and no one is able to snatch them out of the Father’s hand. 30 I and the Father are one.”</a:t>
            </a:r>
          </a:p>
        </p:txBody>
      </p:sp>
    </p:spTree>
    <p:extLst>
      <p:ext uri="{BB962C8B-B14F-4D97-AF65-F5344CB8AC3E}">
        <p14:creationId xmlns:p14="http://schemas.microsoft.com/office/powerpoint/2010/main" val="938344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392160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2476500"/>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“We are enabled to do God’s will through God’s constant work of grace in our souls.”																						</a:t>
            </a:r>
            <a:r>
              <a:rPr lang="en-US" sz="4800" dirty="0">
                <a:solidFill>
                  <a:srgbClr val="F6E2C9"/>
                </a:solidFill>
                <a:latin typeface="Cooper Hewitt"/>
              </a:rPr>
              <a:t>		John Owen</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255532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a:t>
            </a:r>
            <a:r>
              <a:rPr lang="en-US" sz="8000" dirty="0">
                <a:solidFill>
                  <a:srgbClr val="F6E2C9"/>
                </a:solidFill>
                <a:latin typeface="Cooper Hewitt Thin Bold"/>
              </a:rPr>
              <a:t>His Grace Be With Us All</a:t>
            </a: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a:t>
            </a:r>
            <a:r>
              <a:rPr lang="en-US" sz="7200" dirty="0">
                <a:solidFill>
                  <a:srgbClr val="F6E2C9"/>
                </a:solidFill>
                <a:latin typeface="Cooper Hewitt Thin Bold"/>
              </a:rPr>
              <a:t>13:20-25</a:t>
            </a:r>
            <a:endParaRPr kumimoji="0" lang="en-US" sz="7200" b="0" i="0" u="none" strike="noStrike" kern="1200" cap="none" spc="0" normalizeH="0" baseline="0" noProof="0" dirty="0">
              <a:ln>
                <a:noFill/>
              </a:ln>
              <a:solidFill>
                <a:srgbClr val="F6E2C9"/>
              </a:solidFill>
              <a:effectLst/>
              <a:uLnTx/>
              <a:uFillTx/>
              <a:latin typeface="Cooper Hewitt Thin Bold"/>
              <a:ea typeface="+mn-ea"/>
              <a:cs typeface="+mn-cs"/>
            </a:endParaRP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693224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1352" y="2721771"/>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11:36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from him and through him and to him are all things. To him be glory forever. Amen.”</a:t>
            </a:r>
          </a:p>
        </p:txBody>
      </p:sp>
    </p:spTree>
    <p:extLst>
      <p:ext uri="{BB962C8B-B14F-4D97-AF65-F5344CB8AC3E}">
        <p14:creationId xmlns:p14="http://schemas.microsoft.com/office/powerpoint/2010/main" val="1729220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575716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20955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“His grace is a stream of living water flowing through the desert, it is a power which enables us to withstand every adversity and guarantees that we will reach the promised land, the place of our rest, the heavenly Jerusalem.”																Philip Hughes</a:t>
            </a:r>
          </a:p>
        </p:txBody>
      </p:sp>
    </p:spTree>
    <p:extLst>
      <p:ext uri="{BB962C8B-B14F-4D97-AF65-F5344CB8AC3E}">
        <p14:creationId xmlns:p14="http://schemas.microsoft.com/office/powerpoint/2010/main" val="2192208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721893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723900" y="650763"/>
            <a:ext cx="16840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“He Will Hold Me Fast”</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I fear my faith will fail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will hold me fast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the tempter would prevail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could never keep my hold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Through life's fearful path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my love is often cold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must hold me fast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474112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723900" y="650763"/>
            <a:ext cx="16840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“He Will Hold Me Fast”</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Those He saves are His delight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will hold me fast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Precious in His holy sight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He'll not let my soul be lost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His promises shall last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Bought by Him at such a cost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6080640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5539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914400" y="2400300"/>
            <a:ext cx="16459200" cy="3334246"/>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endParaRPr lang="en-US" sz="6600" dirty="0">
              <a:solidFill>
                <a:srgbClr val="F6E2C9"/>
              </a:solidFill>
              <a:latin typeface="Cooper Hewitt"/>
            </a:endParaRPr>
          </a:p>
          <a:p>
            <a:pPr marL="1143000" marR="0" lvl="0" indent="-1143000" algn="l" defTabSz="914400" rtl="0" eaLnBrk="1" fontAlgn="auto" latinLnBrk="0" hangingPunct="1">
              <a:lnSpc>
                <a:spcPts val="6460"/>
              </a:lnSpc>
              <a:spcBef>
                <a:spcPts val="0"/>
              </a:spcBef>
              <a:spcAft>
                <a:spcPts val="0"/>
              </a:spcAft>
              <a:buClrTx/>
              <a:buSzTx/>
              <a:buAutoNum type="romanUcPeriod"/>
              <a:tabLst/>
              <a:defRPr/>
            </a:pPr>
            <a:r>
              <a:rPr lang="en-US" sz="7200" dirty="0">
                <a:solidFill>
                  <a:srgbClr val="F6E2C9"/>
                </a:solidFill>
                <a:latin typeface="Cooper Hewitt"/>
              </a:rPr>
              <a:t>A Closing Exhortation – </a:t>
            </a:r>
            <a:r>
              <a:rPr lang="en-US" sz="6000" dirty="0">
                <a:solidFill>
                  <a:srgbClr val="F6E2C9"/>
                </a:solidFill>
                <a:latin typeface="Cooper Hewitt"/>
              </a:rPr>
              <a:t>(verses 22-24)</a:t>
            </a:r>
          </a:p>
          <a:p>
            <a:pPr marR="0" lvl="0" algn="l" defTabSz="914400" rtl="0" eaLnBrk="1" fontAlgn="auto" latinLnBrk="0" hangingPunct="1">
              <a:lnSpc>
                <a:spcPts val="6460"/>
              </a:lnSpc>
              <a:spcBef>
                <a:spcPts val="0"/>
              </a:spcBef>
              <a:spcAft>
                <a:spcPts val="0"/>
              </a:spcAft>
              <a:buClrTx/>
              <a:buSzTx/>
              <a:tabLst/>
              <a:defRPr/>
            </a:pPr>
            <a:r>
              <a:rPr lang="en-US" sz="7200" dirty="0">
                <a:solidFill>
                  <a:srgbClr val="F6E2C9"/>
                </a:solidFill>
                <a:latin typeface="Cooper Hewitt"/>
              </a:rPr>
              <a:t>										</a:t>
            </a:r>
            <a:r>
              <a:rPr lang="en-US" sz="5400" dirty="0">
                <a:solidFill>
                  <a:srgbClr val="F6E2C9"/>
                </a:solidFill>
                <a:latin typeface="Cooper Hewitt"/>
              </a:rPr>
              <a:t>	</a:t>
            </a:r>
            <a:r>
              <a:rPr lang="en-US" sz="6600" dirty="0">
                <a:solidFill>
                  <a:srgbClr val="F6E2C9"/>
                </a:solidFill>
                <a:latin typeface="Cooper Hewitt"/>
              </a:rPr>
              <a:t>						</a:t>
            </a:r>
          </a:p>
          <a:p>
            <a:pPr marR="0" lvl="0" algn="l" defTabSz="914400" rtl="0" eaLnBrk="1" fontAlgn="auto" latinLnBrk="0" hangingPunct="1">
              <a:lnSpc>
                <a:spcPts val="6460"/>
              </a:lnSpc>
              <a:spcBef>
                <a:spcPts val="0"/>
              </a:spcBef>
              <a:spcAft>
                <a:spcPts val="0"/>
              </a:spcAft>
              <a:buClrTx/>
              <a:buSzTx/>
              <a:tabLst/>
              <a:defRPr/>
            </a:pPr>
            <a:r>
              <a:rPr lang="en-US" sz="6600" dirty="0">
                <a:solidFill>
                  <a:srgbClr val="F6E2C9"/>
                </a:solidFill>
                <a:latin typeface="Cooper Hewitt"/>
              </a:rPr>
              <a:t>			</a:t>
            </a:r>
            <a:endParaRPr lang="en-US" sz="5400" dirty="0">
              <a:solidFill>
                <a:srgbClr val="F6E2C9"/>
              </a:solidFill>
              <a:latin typeface="Cooper Hewitt"/>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4400" y="1409700"/>
            <a:ext cx="16459200" cy="6600205"/>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12:1-2</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“Therefore, since we are surrounded by so great a cloud of witnesses, let us also lay aside every weight, and sin which clings so closely, and let us run with endurance the race that is set before us, 2 looking to Jesus, the founder and perfecter of our faith, who for the joy that was set before him endured the cross, despising the shame, and is seated at the right hand of the throne of God.”</a:t>
            </a:r>
          </a:p>
        </p:txBody>
      </p:sp>
    </p:spTree>
    <p:extLst>
      <p:ext uri="{BB962C8B-B14F-4D97-AF65-F5344CB8AC3E}">
        <p14:creationId xmlns:p14="http://schemas.microsoft.com/office/powerpoint/2010/main" val="1746164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1352" y="1485900"/>
            <a:ext cx="16459200" cy="6600205"/>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4:14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“Since then we have a great high priest who has passed through the heavens, Jesus, the Son of God, let us hold fast our confession.”</a:t>
            </a:r>
          </a:p>
          <a:p>
            <a:pPr marL="0" marR="0" lvl="0" indent="0" algn="just" defTabSz="914400" rtl="0" eaLnBrk="1" fontAlgn="auto" latinLnBrk="0" hangingPunct="1">
              <a:lnSpc>
                <a:spcPts val="6460"/>
              </a:lnSpc>
              <a:spcBef>
                <a:spcPts val="0"/>
              </a:spcBef>
              <a:spcAft>
                <a:spcPts val="0"/>
              </a:spcAft>
              <a:buClrTx/>
              <a:buSzTx/>
              <a:buFontTx/>
              <a:buNone/>
              <a:tabLst/>
              <a:defRPr/>
            </a:pPr>
            <a:endParaRPr lang="en-US" sz="4800" dirty="0">
              <a:solidFill>
                <a:srgbClr val="F6E2C9"/>
              </a:solidFill>
              <a:latin typeface="Cooper Hewitt"/>
            </a:endParaRPr>
          </a:p>
          <a:p>
            <a:pPr algn="just">
              <a:lnSpc>
                <a:spcPts val="6460"/>
              </a:lnSpc>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10:23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“Let us hold fast the confession of our hope without wavering, for he who promised is faithful.</a:t>
            </a:r>
          </a:p>
        </p:txBody>
      </p:sp>
    </p:spTree>
    <p:extLst>
      <p:ext uri="{BB962C8B-B14F-4D97-AF65-F5344CB8AC3E}">
        <p14:creationId xmlns:p14="http://schemas.microsoft.com/office/powerpoint/2010/main" val="187610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984387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2476500"/>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“There is no letter in the New Testament that tells us more about Christ and his work…”																						Sinclair Ferguson</a:t>
            </a:r>
          </a:p>
        </p:txBody>
      </p:sp>
    </p:spTree>
    <p:extLst>
      <p:ext uri="{BB962C8B-B14F-4D97-AF65-F5344CB8AC3E}">
        <p14:creationId xmlns:p14="http://schemas.microsoft.com/office/powerpoint/2010/main" val="41299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49150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609600" y="2400300"/>
            <a:ext cx="17145000" cy="3334246"/>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R="0" lvl="0" algn="l" defTabSz="914400" rtl="0" eaLnBrk="1" fontAlgn="auto" latinLnBrk="0" hangingPunct="1">
              <a:lnSpc>
                <a:spcPts val="6460"/>
              </a:lnSpc>
              <a:spcBef>
                <a:spcPts val="0"/>
              </a:spcBef>
              <a:spcAft>
                <a:spcPts val="0"/>
              </a:spcAft>
              <a:buClrTx/>
              <a:buSzTx/>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A Closing Benediction – </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(verses 20-21, 25)</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endParaRPr kumimoji="0" lang="en-US" sz="54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489179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272065</TotalTime>
  <Words>800</Words>
  <Application>Microsoft Office PowerPoint</Application>
  <PresentationFormat>Custom</PresentationFormat>
  <Paragraphs>56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Cooper Hewitt Thin Bold</vt:lpstr>
      <vt:lpstr>Cooper Hewitt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363</cp:revision>
  <dcterms:created xsi:type="dcterms:W3CDTF">2006-08-16T00:00:00Z</dcterms:created>
  <dcterms:modified xsi:type="dcterms:W3CDTF">2025-09-19T02:19:44Z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