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4"/>
  </p:sldMasterIdLst>
  <p:notesMasterIdLst>
    <p:notesMasterId r:id="rId27"/>
  </p:notesMasterIdLst>
  <p:sldIdLst>
    <p:sldId id="256" r:id="rId5"/>
    <p:sldId id="300" r:id="rId6"/>
    <p:sldId id="261" r:id="rId7"/>
    <p:sldId id="416" r:id="rId8"/>
    <p:sldId id="526" r:id="rId9"/>
    <p:sldId id="399" r:id="rId10"/>
    <p:sldId id="522" r:id="rId11"/>
    <p:sldId id="494" r:id="rId12"/>
    <p:sldId id="523" r:id="rId13"/>
    <p:sldId id="455" r:id="rId14"/>
    <p:sldId id="513" r:id="rId15"/>
    <p:sldId id="505" r:id="rId16"/>
    <p:sldId id="527" r:id="rId17"/>
    <p:sldId id="509" r:id="rId18"/>
    <p:sldId id="435" r:id="rId19"/>
    <p:sldId id="528" r:id="rId20"/>
    <p:sldId id="524" r:id="rId21"/>
    <p:sldId id="529" r:id="rId22"/>
    <p:sldId id="511" r:id="rId23"/>
    <p:sldId id="531" r:id="rId24"/>
    <p:sldId id="530" r:id="rId25"/>
    <p:sldId id="482" r:id="rId26"/>
  </p:sldIdLst>
  <p:sldSz cx="18288000" cy="10287000"/>
  <p:notesSz cx="6858000" cy="9144000"/>
  <p:embeddedFontLst>
    <p:embeddedFont>
      <p:font typeface="Cooper Hewitt" panose="020B0604020202020204" charset="0"/>
      <p:regular r:id="rId28"/>
    </p:embeddedFont>
    <p:embeddedFont>
      <p:font typeface="Cooper Hewitt Thin Bold" panose="020B0604020202020204" charset="0"/>
      <p:regular r:id="rId2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38" d="100"/>
          <a:sy n="38" d="100"/>
        </p:scale>
        <p:origin x="78" y="106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font" Target="fonts/font2.fntdata"/><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font" Target="fonts/font1.fntdata"/><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notesMaster" Target="notesMasters/notesMaster1.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EE89229-5DF2-4C56-B777-EB6A9AD83A68}" type="datetimeFigureOut">
              <a:rPr lang="en-US" smtClean="0"/>
              <a:t>8/9/2025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F8554AD-231E-44AF-BC2F-11AE76EF38D6}" type="slidenum">
              <a:rPr lang="en-US" smtClean="0"/>
              <a:t>‹#›</a:t>
            </a:fld>
            <a:endParaRPr lang="en-US" dirty="0"/>
          </a:p>
        </p:txBody>
      </p:sp>
    </p:spTree>
    <p:extLst>
      <p:ext uri="{BB962C8B-B14F-4D97-AF65-F5344CB8AC3E}">
        <p14:creationId xmlns:p14="http://schemas.microsoft.com/office/powerpoint/2010/main" val="1785200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8/9/2025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8/9/2025</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2885" t="20242" b="23129"/>
          <a:stretch>
            <a:fillRect/>
          </a:stretch>
        </p:blipFill>
        <p:spPr>
          <a:xfrm>
            <a:off x="0" y="0"/>
            <a:ext cx="18288000" cy="10287000"/>
          </a:xfrm>
          <a:prstGeom prst="rect">
            <a:avLst/>
          </a:prstGeom>
        </p:spPr>
      </p:pic>
      <p:sp>
        <p:nvSpPr>
          <p:cNvPr id="3" name="TextBox 3"/>
          <p:cNvSpPr txBox="1"/>
          <p:nvPr/>
        </p:nvSpPr>
        <p:spPr>
          <a:xfrm>
            <a:off x="3200401" y="1826537"/>
            <a:ext cx="11887200" cy="3318216"/>
          </a:xfrm>
          <a:prstGeom prst="rect">
            <a:avLst/>
          </a:prstGeom>
        </p:spPr>
        <p:txBody>
          <a:bodyPr wrap="square" lIns="0" tIns="0" rIns="0" bIns="0" rtlCol="0" anchor="t">
            <a:spAutoFit/>
          </a:bodyPr>
          <a:lstStyle/>
          <a:p>
            <a:pPr algn="ctr">
              <a:lnSpc>
                <a:spcPts val="27298"/>
              </a:lnSpc>
            </a:pPr>
            <a:r>
              <a:rPr lang="en-US" sz="19500" dirty="0">
                <a:solidFill>
                  <a:srgbClr val="F6E2C9"/>
                </a:solidFill>
                <a:latin typeface="Cooper Hewitt Thin Bold"/>
              </a:rPr>
              <a:t>HEBREWS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27432" y="0"/>
            <a:ext cx="18288000" cy="10287000"/>
          </a:xfrm>
          <a:prstGeom prst="rect">
            <a:avLst/>
          </a:prstGeom>
        </p:spPr>
      </p:pic>
      <p:sp>
        <p:nvSpPr>
          <p:cNvPr id="3" name="TextBox 3"/>
          <p:cNvSpPr txBox="1"/>
          <p:nvPr/>
        </p:nvSpPr>
        <p:spPr>
          <a:xfrm>
            <a:off x="941832" y="2711103"/>
            <a:ext cx="16507968" cy="3265959"/>
          </a:xfrm>
          <a:prstGeom prst="rect">
            <a:avLst/>
          </a:prstGeom>
        </p:spPr>
        <p:txBody>
          <a:bodyPr wrap="square" lIns="0" tIns="0" rIns="0" bIns="0" rtlCol="0" anchor="t">
            <a:spAutoFit/>
          </a:bodyPr>
          <a:lstStyle/>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6600" b="0" i="0" u="none" strike="noStrike" kern="1200" cap="none" spc="0" normalizeH="0" baseline="0" noProof="0" dirty="0">
                <a:ln>
                  <a:noFill/>
                </a:ln>
                <a:solidFill>
                  <a:srgbClr val="F6E2C9"/>
                </a:solidFill>
                <a:effectLst/>
                <a:uLnTx/>
                <a:uFillTx/>
                <a:latin typeface="Cooper Hewitt"/>
                <a:ea typeface="+mn-ea"/>
                <a:cs typeface="+mn-cs"/>
              </a:rPr>
              <a:t>Hebrews 7:25</a:t>
            </a:r>
          </a:p>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“Consequently, he is able to save to the uttermost those who draw near to God through him, since he always lives to make intercession for them.”</a:t>
            </a:r>
          </a:p>
        </p:txBody>
      </p:sp>
    </p:spTree>
    <p:extLst>
      <p:ext uri="{BB962C8B-B14F-4D97-AF65-F5344CB8AC3E}">
        <p14:creationId xmlns:p14="http://schemas.microsoft.com/office/powerpoint/2010/main" val="38829366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Tree>
    <p:extLst>
      <p:ext uri="{BB962C8B-B14F-4D97-AF65-F5344CB8AC3E}">
        <p14:creationId xmlns:p14="http://schemas.microsoft.com/office/powerpoint/2010/main" val="3728927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27432" y="0"/>
            <a:ext cx="18288000" cy="10287000"/>
          </a:xfrm>
          <a:prstGeom prst="rect">
            <a:avLst/>
          </a:prstGeom>
        </p:spPr>
      </p:pic>
      <p:sp>
        <p:nvSpPr>
          <p:cNvPr id="3" name="TextBox 3"/>
          <p:cNvSpPr txBox="1"/>
          <p:nvPr/>
        </p:nvSpPr>
        <p:spPr>
          <a:xfrm>
            <a:off x="941832" y="2400300"/>
            <a:ext cx="16459200" cy="2432397"/>
          </a:xfrm>
          <a:prstGeom prst="rect">
            <a:avLst/>
          </a:prstGeom>
        </p:spPr>
        <p:txBody>
          <a:bodyPr wrap="square" lIns="0" tIns="0" rIns="0" bIns="0" rtlCol="0" anchor="t">
            <a:spAutoFit/>
          </a:bodyPr>
          <a:lstStyle/>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6600" b="0" i="0" u="none" strike="noStrike" kern="1200" cap="none" spc="0" normalizeH="0" baseline="0" noProof="0" dirty="0">
                <a:ln>
                  <a:noFill/>
                </a:ln>
                <a:solidFill>
                  <a:srgbClr val="F6E2C9"/>
                </a:solidFill>
                <a:effectLst/>
                <a:uLnTx/>
                <a:uFillTx/>
                <a:latin typeface="Cooper Hewitt"/>
                <a:ea typeface="+mn-ea"/>
                <a:cs typeface="+mn-cs"/>
              </a:rPr>
              <a:t>1 John 2:1</a:t>
            </a:r>
          </a:p>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“…But if anyone does sin, we have an advocate with the Father, Jesus Christ the righteous.”</a:t>
            </a:r>
          </a:p>
        </p:txBody>
      </p:sp>
    </p:spTree>
    <p:extLst>
      <p:ext uri="{BB962C8B-B14F-4D97-AF65-F5344CB8AC3E}">
        <p14:creationId xmlns:p14="http://schemas.microsoft.com/office/powerpoint/2010/main" val="11249586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26CBB4-3EDF-B192-8C67-6570E7A64741}"/>
            </a:ext>
          </a:extLst>
        </p:cNvPr>
        <p:cNvGrpSpPr/>
        <p:nvPr/>
      </p:nvGrpSpPr>
      <p:grpSpPr>
        <a:xfrm>
          <a:off x="0" y="0"/>
          <a:ext cx="0" cy="0"/>
          <a:chOff x="0" y="0"/>
          <a:chExt cx="0" cy="0"/>
        </a:xfrm>
      </p:grpSpPr>
      <p:pic>
        <p:nvPicPr>
          <p:cNvPr id="2" name="Picture 2">
            <a:extLst>
              <a:ext uri="{FF2B5EF4-FFF2-40B4-BE49-F238E27FC236}">
                <a16:creationId xmlns:a16="http://schemas.microsoft.com/office/drawing/2014/main" id="{97A67AC9-E3EE-D5A0-845A-391EE0DA466F}"/>
              </a:ext>
            </a:extLst>
          </p:cNvPr>
          <p:cNvPicPr>
            <a:picLocks noChangeAspect="1"/>
          </p:cNvPicPr>
          <p:nvPr/>
        </p:nvPicPr>
        <p:blipFill>
          <a:blip r:embed="rId2"/>
          <a:srcRect l="38782" r="110" b="48440"/>
          <a:stretch>
            <a:fillRect/>
          </a:stretch>
        </p:blipFill>
        <p:spPr>
          <a:xfrm>
            <a:off x="0" y="0"/>
            <a:ext cx="18288000" cy="10287000"/>
          </a:xfrm>
          <a:prstGeom prst="rect">
            <a:avLst/>
          </a:prstGeom>
        </p:spPr>
      </p:pic>
    </p:spTree>
    <p:extLst>
      <p:ext uri="{BB962C8B-B14F-4D97-AF65-F5344CB8AC3E}">
        <p14:creationId xmlns:p14="http://schemas.microsoft.com/office/powerpoint/2010/main" val="26467905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27432" y="0"/>
            <a:ext cx="18288000" cy="10287000"/>
          </a:xfrm>
          <a:prstGeom prst="rect">
            <a:avLst/>
          </a:prstGeom>
        </p:spPr>
      </p:pic>
      <p:sp>
        <p:nvSpPr>
          <p:cNvPr id="3" name="TextBox 3"/>
          <p:cNvSpPr txBox="1"/>
          <p:nvPr/>
        </p:nvSpPr>
        <p:spPr>
          <a:xfrm>
            <a:off x="917448" y="1333500"/>
            <a:ext cx="16507968" cy="5766643"/>
          </a:xfrm>
          <a:prstGeom prst="rect">
            <a:avLst/>
          </a:prstGeom>
        </p:spPr>
        <p:txBody>
          <a:bodyPr wrap="square" lIns="0" tIns="0" rIns="0" bIns="0" rtlCol="0" anchor="t">
            <a:spAutoFit/>
          </a:bodyPr>
          <a:lstStyle/>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6600" b="0" i="0" u="none" strike="noStrike" kern="1200" cap="none" spc="0" normalizeH="0" baseline="0" noProof="0" dirty="0">
                <a:ln>
                  <a:noFill/>
                </a:ln>
                <a:solidFill>
                  <a:srgbClr val="F6E2C9"/>
                </a:solidFill>
                <a:effectLst/>
                <a:uLnTx/>
                <a:uFillTx/>
                <a:latin typeface="Cooper Hewitt"/>
                <a:ea typeface="+mn-ea"/>
                <a:cs typeface="+mn-cs"/>
              </a:rPr>
              <a:t>Romans 8:1, 33-34</a:t>
            </a:r>
          </a:p>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“1 There is therefore now no condemnation for those who are in Christ Jesus…</a:t>
            </a:r>
          </a:p>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33 Who shall bring any charge against God’s elect? It is God who justifies. 34 Who is to condemn? Christ Jesus is the one who died—more than that, who was raised—who is at the right hand of God, who indeed is interceding for us.”</a:t>
            </a:r>
          </a:p>
        </p:txBody>
      </p:sp>
    </p:spTree>
    <p:extLst>
      <p:ext uri="{BB962C8B-B14F-4D97-AF65-F5344CB8AC3E}">
        <p14:creationId xmlns:p14="http://schemas.microsoft.com/office/powerpoint/2010/main" val="24837404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Tree>
    <p:extLst>
      <p:ext uri="{BB962C8B-B14F-4D97-AF65-F5344CB8AC3E}">
        <p14:creationId xmlns:p14="http://schemas.microsoft.com/office/powerpoint/2010/main" val="30988904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05DC4E-D41C-6756-FEA7-FA0BD554960D}"/>
            </a:ext>
          </a:extLst>
        </p:cNvPr>
        <p:cNvGrpSpPr/>
        <p:nvPr/>
      </p:nvGrpSpPr>
      <p:grpSpPr>
        <a:xfrm>
          <a:off x="0" y="0"/>
          <a:ext cx="0" cy="0"/>
          <a:chOff x="0" y="0"/>
          <a:chExt cx="0" cy="0"/>
        </a:xfrm>
      </p:grpSpPr>
      <p:pic>
        <p:nvPicPr>
          <p:cNvPr id="2" name="Picture 2">
            <a:extLst>
              <a:ext uri="{FF2B5EF4-FFF2-40B4-BE49-F238E27FC236}">
                <a16:creationId xmlns:a16="http://schemas.microsoft.com/office/drawing/2014/main" id="{56875F9B-4D83-CA10-A65F-2125C64A83FD}"/>
              </a:ext>
            </a:extLst>
          </p:cNvPr>
          <p:cNvPicPr>
            <a:picLocks noChangeAspect="1"/>
          </p:cNvPicPr>
          <p:nvPr/>
        </p:nvPicPr>
        <p:blipFill>
          <a:blip r:embed="rId2"/>
          <a:srcRect l="38782" r="110" b="48440"/>
          <a:stretch>
            <a:fillRect/>
          </a:stretch>
        </p:blipFill>
        <p:spPr>
          <a:xfrm>
            <a:off x="0" y="28956"/>
            <a:ext cx="18288000" cy="10287000"/>
          </a:xfrm>
          <a:prstGeom prst="rect">
            <a:avLst/>
          </a:prstGeom>
        </p:spPr>
      </p:pic>
      <p:sp>
        <p:nvSpPr>
          <p:cNvPr id="3" name="TextBox 3">
            <a:extLst>
              <a:ext uri="{FF2B5EF4-FFF2-40B4-BE49-F238E27FC236}">
                <a16:creationId xmlns:a16="http://schemas.microsoft.com/office/drawing/2014/main" id="{D0EB9702-F00D-1B84-9759-802A5F6F4283}"/>
              </a:ext>
            </a:extLst>
          </p:cNvPr>
          <p:cNvSpPr txBox="1"/>
          <p:nvPr/>
        </p:nvSpPr>
        <p:spPr>
          <a:xfrm>
            <a:off x="609600" y="2400300"/>
            <a:ext cx="17145000" cy="1668918"/>
          </a:xfrm>
          <a:prstGeom prst="rect">
            <a:avLst/>
          </a:prstGeom>
        </p:spPr>
        <p:txBody>
          <a:bodyPr wrap="square" lIns="0" tIns="0" rIns="0" bIns="0" rtlCol="0" anchor="t">
            <a:spAutoFit/>
          </a:bodyPr>
          <a:lstStyle/>
          <a:p>
            <a:pPr marL="0" marR="0" lvl="0" indent="0" algn="l" defTabSz="914400" rtl="0" eaLnBrk="1" fontAlgn="auto" latinLnBrk="0" hangingPunct="1">
              <a:lnSpc>
                <a:spcPts val="6460"/>
              </a:lnSpc>
              <a:spcBef>
                <a:spcPts val="0"/>
              </a:spcBef>
              <a:spcAft>
                <a:spcPts val="0"/>
              </a:spcAft>
              <a:buClrTx/>
              <a:buSzTx/>
              <a:buFontTx/>
              <a:buNone/>
              <a:tabLst/>
              <a:defRPr/>
            </a:pPr>
            <a:endParaRPr kumimoji="0" lang="en-US" sz="6600" b="0" i="0" u="none" strike="noStrike" kern="1200" cap="none" spc="0" normalizeH="0" baseline="0" noProof="0" dirty="0">
              <a:ln>
                <a:noFill/>
              </a:ln>
              <a:solidFill>
                <a:srgbClr val="F6E2C9"/>
              </a:solidFill>
              <a:effectLst/>
              <a:uLnTx/>
              <a:uFillTx/>
              <a:latin typeface="Cooper Hewitt"/>
              <a:ea typeface="+mn-ea"/>
              <a:cs typeface="+mn-cs"/>
            </a:endParaRPr>
          </a:p>
          <a:p>
            <a:pPr marL="0" marR="0" lvl="0" indent="0" algn="l" defTabSz="914400" rtl="0" eaLnBrk="1" fontAlgn="auto" latinLnBrk="0" hangingPunct="1">
              <a:lnSpc>
                <a:spcPts val="6460"/>
              </a:lnSpc>
              <a:spcBef>
                <a:spcPts val="0"/>
              </a:spcBef>
              <a:spcAft>
                <a:spcPts val="0"/>
              </a:spcAft>
              <a:buClrTx/>
              <a:buSzTx/>
              <a:buFontTx/>
              <a:buNone/>
              <a:tabLst/>
              <a:defRPr/>
            </a:pPr>
            <a:r>
              <a:rPr kumimoji="0" lang="en-US" sz="7200" b="0" i="0" u="none" strike="noStrike" kern="1200" cap="none" spc="0" normalizeH="0" baseline="0" noProof="0" dirty="0">
                <a:ln>
                  <a:noFill/>
                </a:ln>
                <a:solidFill>
                  <a:srgbClr val="F6E2C9"/>
                </a:solidFill>
                <a:effectLst/>
                <a:uLnTx/>
                <a:uFillTx/>
                <a:latin typeface="Cooper Hewitt"/>
                <a:ea typeface="+mn-ea"/>
                <a:cs typeface="+mn-cs"/>
              </a:rPr>
              <a:t>III.  Our Future Hope – </a:t>
            </a:r>
            <a:r>
              <a:rPr kumimoji="0" lang="en-US" sz="6600" b="0" i="0" u="none" strike="noStrike" kern="1200" cap="none" spc="0" normalizeH="0" baseline="0" noProof="0" dirty="0">
                <a:ln>
                  <a:noFill/>
                </a:ln>
                <a:solidFill>
                  <a:srgbClr val="F6E2C9"/>
                </a:solidFill>
                <a:effectLst/>
                <a:uLnTx/>
                <a:uFillTx/>
                <a:latin typeface="Cooper Hewitt"/>
                <a:ea typeface="+mn-ea"/>
                <a:cs typeface="+mn-cs"/>
              </a:rPr>
              <a:t> </a:t>
            </a:r>
            <a:r>
              <a:rPr kumimoji="0" lang="en-US" sz="5400" b="0" i="0" u="none" strike="noStrike" kern="1200" cap="none" spc="0" normalizeH="0" baseline="0" noProof="0" dirty="0">
                <a:ln>
                  <a:noFill/>
                </a:ln>
                <a:solidFill>
                  <a:srgbClr val="F6E2C9"/>
                </a:solidFill>
                <a:effectLst/>
                <a:uLnTx/>
                <a:uFillTx/>
                <a:latin typeface="Cooper Hewitt"/>
                <a:ea typeface="+mn-ea"/>
                <a:cs typeface="+mn-cs"/>
              </a:rPr>
              <a:t>(verses 27-28)</a:t>
            </a:r>
            <a:endParaRPr kumimoji="0" lang="en-US" sz="6600" b="0" i="0" u="none" strike="noStrike" kern="1200" cap="none" spc="0" normalizeH="0" baseline="0" noProof="0" dirty="0">
              <a:ln>
                <a:noFill/>
              </a:ln>
              <a:solidFill>
                <a:srgbClr val="F6E2C9"/>
              </a:solidFill>
              <a:effectLst/>
              <a:uLnTx/>
              <a:uFillTx/>
              <a:latin typeface="Cooper Hewitt"/>
              <a:ea typeface="+mn-ea"/>
              <a:cs typeface="+mn-cs"/>
            </a:endParaRPr>
          </a:p>
        </p:txBody>
      </p:sp>
    </p:spTree>
    <p:extLst>
      <p:ext uri="{BB962C8B-B14F-4D97-AF65-F5344CB8AC3E}">
        <p14:creationId xmlns:p14="http://schemas.microsoft.com/office/powerpoint/2010/main" val="36652046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27432" y="0"/>
            <a:ext cx="18288000" cy="10287000"/>
          </a:xfrm>
          <a:prstGeom prst="rect">
            <a:avLst/>
          </a:prstGeom>
        </p:spPr>
      </p:pic>
      <p:sp>
        <p:nvSpPr>
          <p:cNvPr id="3" name="TextBox 3"/>
          <p:cNvSpPr txBox="1"/>
          <p:nvPr/>
        </p:nvSpPr>
        <p:spPr>
          <a:xfrm>
            <a:off x="941832" y="2711103"/>
            <a:ext cx="16507968" cy="2432397"/>
          </a:xfrm>
          <a:prstGeom prst="rect">
            <a:avLst/>
          </a:prstGeom>
        </p:spPr>
        <p:txBody>
          <a:bodyPr wrap="square" lIns="0" tIns="0" rIns="0" bIns="0" rtlCol="0" anchor="t">
            <a:spAutoFit/>
          </a:bodyPr>
          <a:lstStyle/>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6600" b="0" i="0" u="none" strike="noStrike" kern="1200" cap="none" spc="0" normalizeH="0" baseline="0" noProof="0" dirty="0">
                <a:ln>
                  <a:noFill/>
                </a:ln>
                <a:solidFill>
                  <a:srgbClr val="F6E2C9"/>
                </a:solidFill>
                <a:effectLst/>
                <a:uLnTx/>
                <a:uFillTx/>
                <a:latin typeface="Cooper Hewitt"/>
                <a:ea typeface="+mn-ea"/>
                <a:cs typeface="+mn-cs"/>
              </a:rPr>
              <a:t>Titus 2:13</a:t>
            </a:r>
          </a:p>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“…waiting for our blessed hope, the appearing of the glory of our great God and Savior Jesus Christ…”</a:t>
            </a:r>
          </a:p>
        </p:txBody>
      </p:sp>
    </p:spTree>
    <p:extLst>
      <p:ext uri="{BB962C8B-B14F-4D97-AF65-F5344CB8AC3E}">
        <p14:creationId xmlns:p14="http://schemas.microsoft.com/office/powerpoint/2010/main" val="15679453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EBF5A9-B4DD-69B4-7F02-C512A6D66DB4}"/>
            </a:ext>
          </a:extLst>
        </p:cNvPr>
        <p:cNvGrpSpPr/>
        <p:nvPr/>
      </p:nvGrpSpPr>
      <p:grpSpPr>
        <a:xfrm>
          <a:off x="0" y="0"/>
          <a:ext cx="0" cy="0"/>
          <a:chOff x="0" y="0"/>
          <a:chExt cx="0" cy="0"/>
        </a:xfrm>
      </p:grpSpPr>
      <p:pic>
        <p:nvPicPr>
          <p:cNvPr id="2" name="Picture 2">
            <a:extLst>
              <a:ext uri="{FF2B5EF4-FFF2-40B4-BE49-F238E27FC236}">
                <a16:creationId xmlns:a16="http://schemas.microsoft.com/office/drawing/2014/main" id="{2F24E244-76F7-EBE2-ADCD-028978757A20}"/>
              </a:ext>
            </a:extLst>
          </p:cNvPr>
          <p:cNvPicPr>
            <a:picLocks noChangeAspect="1"/>
          </p:cNvPicPr>
          <p:nvPr/>
        </p:nvPicPr>
        <p:blipFill>
          <a:blip r:embed="rId2"/>
          <a:srcRect l="38782" r="110" b="48440"/>
          <a:stretch>
            <a:fillRect/>
          </a:stretch>
        </p:blipFill>
        <p:spPr>
          <a:xfrm>
            <a:off x="0" y="0"/>
            <a:ext cx="18288000" cy="10287000"/>
          </a:xfrm>
          <a:prstGeom prst="rect">
            <a:avLst/>
          </a:prstGeom>
        </p:spPr>
      </p:pic>
    </p:spTree>
    <p:extLst>
      <p:ext uri="{BB962C8B-B14F-4D97-AF65-F5344CB8AC3E}">
        <p14:creationId xmlns:p14="http://schemas.microsoft.com/office/powerpoint/2010/main" val="29664244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18288" y="0"/>
            <a:ext cx="18288000" cy="10287000"/>
          </a:xfrm>
          <a:prstGeom prst="rect">
            <a:avLst/>
          </a:prstGeom>
        </p:spPr>
      </p:pic>
      <p:sp>
        <p:nvSpPr>
          <p:cNvPr id="3" name="TextBox 3"/>
          <p:cNvSpPr txBox="1"/>
          <p:nvPr/>
        </p:nvSpPr>
        <p:spPr>
          <a:xfrm>
            <a:off x="705612" y="1943100"/>
            <a:ext cx="16840200" cy="5766643"/>
          </a:xfrm>
          <a:prstGeom prst="rect">
            <a:avLst/>
          </a:prstGeom>
        </p:spPr>
        <p:txBody>
          <a:bodyPr wrap="square" lIns="0" tIns="0" rIns="0" bIns="0" rtlCol="0" anchor="t">
            <a:spAutoFit/>
          </a:bodyPr>
          <a:lstStyle/>
          <a:p>
            <a:pPr algn="ctr">
              <a:lnSpc>
                <a:spcPts val="6460"/>
              </a:lnSpc>
              <a:defRPr/>
            </a:pPr>
            <a:r>
              <a:rPr kumimoji="0" lang="en-US" sz="6600" b="1" i="0" u="none" strike="noStrike" kern="1200" cap="none" spc="0" normalizeH="0" baseline="0" noProof="0" dirty="0">
                <a:ln>
                  <a:noFill/>
                </a:ln>
                <a:solidFill>
                  <a:srgbClr val="F6E2C9"/>
                </a:solidFill>
                <a:effectLst/>
                <a:uLnTx/>
                <a:uFillTx/>
                <a:latin typeface="Cooper Hewitt"/>
                <a:ea typeface="+mn-ea"/>
                <a:cs typeface="+mn-cs"/>
              </a:rPr>
              <a:t>“We Will Feast in the House of Zion”</a:t>
            </a:r>
          </a:p>
          <a:p>
            <a:pPr marL="0" marR="0" lvl="0" indent="0" algn="ctr" defTabSz="914400" rtl="0" eaLnBrk="1" fontAlgn="auto" latinLnBrk="0" hangingPunct="1">
              <a:lnSpc>
                <a:spcPts val="6460"/>
              </a:lnSpc>
              <a:spcBef>
                <a:spcPts val="0"/>
              </a:spcBef>
              <a:spcAft>
                <a:spcPts val="0"/>
              </a:spcAft>
              <a:buClrTx/>
              <a:buSzTx/>
              <a:buFontTx/>
              <a:buNone/>
              <a:tabLst/>
              <a:defRPr/>
            </a:pPr>
            <a:endParaRPr kumimoji="0" lang="en-US" sz="4800" i="0" u="none" strike="noStrike" kern="1200" cap="none" spc="0" normalizeH="0" baseline="0" noProof="0" dirty="0">
              <a:ln>
                <a:noFill/>
              </a:ln>
              <a:solidFill>
                <a:srgbClr val="F6E2C9"/>
              </a:solidFill>
              <a:effectLst/>
              <a:uLnTx/>
              <a:uFillTx/>
              <a:latin typeface="Cooper Hewitt"/>
              <a:ea typeface="+mn-ea"/>
              <a:cs typeface="+mn-cs"/>
            </a:endParaRP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i="0" u="none" strike="noStrike" kern="1200" cap="none" spc="0" normalizeH="0" baseline="0" noProof="0" dirty="0">
                <a:ln>
                  <a:noFill/>
                </a:ln>
                <a:solidFill>
                  <a:srgbClr val="F6E2C9"/>
                </a:solidFill>
                <a:effectLst/>
                <a:uLnTx/>
                <a:uFillTx/>
                <a:latin typeface="Cooper Hewitt"/>
                <a:ea typeface="+mn-ea"/>
                <a:cs typeface="+mn-cs"/>
              </a:rPr>
              <a:t>We will feast in the house of Zion</a:t>
            </a: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i="0" u="none" strike="noStrike" kern="1200" cap="none" spc="0" normalizeH="0" baseline="0" noProof="0" dirty="0">
                <a:ln>
                  <a:noFill/>
                </a:ln>
                <a:solidFill>
                  <a:srgbClr val="F6E2C9"/>
                </a:solidFill>
                <a:effectLst/>
                <a:uLnTx/>
                <a:uFillTx/>
                <a:latin typeface="Cooper Hewitt"/>
                <a:ea typeface="+mn-ea"/>
                <a:cs typeface="+mn-cs"/>
              </a:rPr>
              <a:t>We will sing with our hearts restored</a:t>
            </a: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i="0" u="none" strike="noStrike" kern="1200" cap="none" spc="0" normalizeH="0" baseline="0" noProof="0" dirty="0">
                <a:ln>
                  <a:noFill/>
                </a:ln>
                <a:solidFill>
                  <a:srgbClr val="F6E2C9"/>
                </a:solidFill>
                <a:effectLst/>
                <a:uLnTx/>
                <a:uFillTx/>
                <a:latin typeface="Cooper Hewitt"/>
                <a:ea typeface="+mn-ea"/>
                <a:cs typeface="+mn-cs"/>
              </a:rPr>
              <a:t>He has done great things, we will say together</a:t>
            </a: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i="0" u="none" strike="noStrike" kern="1200" cap="none" spc="0" normalizeH="0" baseline="0" noProof="0" dirty="0">
                <a:ln>
                  <a:noFill/>
                </a:ln>
                <a:solidFill>
                  <a:srgbClr val="F6E2C9"/>
                </a:solidFill>
                <a:effectLst/>
                <a:uLnTx/>
                <a:uFillTx/>
                <a:latin typeface="Cooper Hewitt"/>
                <a:ea typeface="+mn-ea"/>
                <a:cs typeface="+mn-cs"/>
              </a:rPr>
              <a:t>We will feast and weep no more</a:t>
            </a:r>
          </a:p>
          <a:p>
            <a:pPr marL="0" marR="0" lvl="0" indent="0" algn="l" defTabSz="914400" rtl="0" eaLnBrk="1" fontAlgn="auto" latinLnBrk="0" hangingPunct="1">
              <a:lnSpc>
                <a:spcPts val="6460"/>
              </a:lnSpc>
              <a:spcBef>
                <a:spcPts val="0"/>
              </a:spcBef>
              <a:spcAft>
                <a:spcPts val="0"/>
              </a:spcAft>
              <a:buClrTx/>
              <a:buSzTx/>
              <a:buFontTx/>
              <a:buNone/>
              <a:tabLst/>
              <a:defRPr/>
            </a:pPr>
            <a:endParaRPr kumimoji="0" lang="en-US" sz="4800" b="0" i="0" u="none" strike="noStrike" kern="1200" cap="none" spc="0" normalizeH="0" baseline="0" noProof="0" dirty="0">
              <a:ln>
                <a:noFill/>
              </a:ln>
              <a:solidFill>
                <a:srgbClr val="F6E2C9"/>
              </a:solidFill>
              <a:effectLst/>
              <a:uLnTx/>
              <a:uFillTx/>
              <a:latin typeface="Cooper Hewitt"/>
              <a:ea typeface="+mn-ea"/>
              <a:cs typeface="+mn-cs"/>
            </a:endParaRPr>
          </a:p>
        </p:txBody>
      </p:sp>
    </p:spTree>
    <p:extLst>
      <p:ext uri="{BB962C8B-B14F-4D97-AF65-F5344CB8AC3E}">
        <p14:creationId xmlns:p14="http://schemas.microsoft.com/office/powerpoint/2010/main" val="42698124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2885" t="20242" b="23129"/>
          <a:stretch>
            <a:fillRect/>
          </a:stretch>
        </p:blipFill>
        <p:spPr>
          <a:xfrm>
            <a:off x="0" y="0"/>
            <a:ext cx="18288000" cy="10287000"/>
          </a:xfrm>
          <a:prstGeom prst="rect">
            <a:avLst/>
          </a:prstGeom>
        </p:spPr>
      </p:pic>
      <p:sp>
        <p:nvSpPr>
          <p:cNvPr id="3" name="TextBox 3"/>
          <p:cNvSpPr txBox="1"/>
          <p:nvPr/>
        </p:nvSpPr>
        <p:spPr>
          <a:xfrm>
            <a:off x="1143000" y="723900"/>
            <a:ext cx="16383000" cy="4732065"/>
          </a:xfrm>
          <a:prstGeom prst="rect">
            <a:avLst/>
          </a:prstGeom>
        </p:spPr>
        <p:txBody>
          <a:bodyPr wrap="square" lIns="0" tIns="0" rIns="0" bIns="0" rtlCol="0" anchor="t">
            <a:spAutoFit/>
          </a:bodyPr>
          <a:lstStyle/>
          <a:p>
            <a:pPr marL="0" marR="0" lvl="0" indent="0" algn="ctr" defTabSz="914400" rtl="0" eaLnBrk="1" fontAlgn="auto" latinLnBrk="0" hangingPunct="1">
              <a:lnSpc>
                <a:spcPts val="27298"/>
              </a:lnSpc>
              <a:spcBef>
                <a:spcPts val="0"/>
              </a:spcBef>
              <a:spcAft>
                <a:spcPts val="0"/>
              </a:spcAft>
              <a:buClrTx/>
              <a:buSzTx/>
              <a:buFontTx/>
              <a:buNone/>
              <a:tabLst/>
              <a:defRPr/>
            </a:pPr>
            <a:r>
              <a:rPr kumimoji="0" lang="en-US" sz="8000" b="0" i="0" u="none" strike="noStrike" kern="1200" cap="none" spc="0" normalizeH="0" baseline="0" noProof="0" dirty="0">
                <a:ln>
                  <a:noFill/>
                </a:ln>
                <a:solidFill>
                  <a:srgbClr val="F6E2C9"/>
                </a:solidFill>
                <a:effectLst/>
                <a:uLnTx/>
                <a:uFillTx/>
                <a:latin typeface="Cooper Hewitt Thin Bold"/>
                <a:ea typeface="+mn-ea"/>
                <a:cs typeface="+mn-cs"/>
              </a:rPr>
              <a:t>“Jesus – Our Only Hope”</a:t>
            </a:r>
          </a:p>
          <a:p>
            <a:pPr marL="0" marR="0" lvl="0" indent="0" algn="ctr" defTabSz="914400" rtl="0" eaLnBrk="1" fontAlgn="auto" latinLnBrk="0" hangingPunct="1">
              <a:spcBef>
                <a:spcPts val="0"/>
              </a:spcBef>
              <a:spcAft>
                <a:spcPts val="0"/>
              </a:spcAft>
              <a:buClrTx/>
              <a:buSzTx/>
              <a:buFontTx/>
              <a:buNone/>
              <a:tabLst/>
              <a:defRPr/>
            </a:pPr>
            <a:r>
              <a:rPr kumimoji="0" lang="en-US" sz="7200" b="0" i="0" u="none" strike="noStrike" kern="1200" cap="none" spc="0" normalizeH="0" baseline="0" noProof="0" dirty="0">
                <a:ln>
                  <a:noFill/>
                </a:ln>
                <a:solidFill>
                  <a:srgbClr val="F6E2C9"/>
                </a:solidFill>
                <a:effectLst/>
                <a:uLnTx/>
                <a:uFillTx/>
                <a:latin typeface="Cooper Hewitt Thin Bold"/>
                <a:ea typeface="+mn-ea"/>
                <a:cs typeface="+mn-cs"/>
              </a:rPr>
              <a:t>Hebrews 9:23-2</a:t>
            </a:r>
            <a:r>
              <a:rPr lang="en-US" sz="7200" dirty="0">
                <a:solidFill>
                  <a:srgbClr val="F6E2C9"/>
                </a:solidFill>
                <a:latin typeface="Cooper Hewitt Thin Bold"/>
              </a:rPr>
              <a:t>8</a:t>
            </a:r>
            <a:endParaRPr kumimoji="0" lang="en-US" sz="7200" b="0" i="0" u="none" strike="noStrike" kern="1200" cap="none" spc="0" normalizeH="0" baseline="0" noProof="0" dirty="0">
              <a:ln>
                <a:noFill/>
              </a:ln>
              <a:solidFill>
                <a:srgbClr val="F6E2C9"/>
              </a:solidFill>
              <a:effectLst/>
              <a:uLnTx/>
              <a:uFillTx/>
              <a:latin typeface="Cooper Hewitt Thin Bold"/>
              <a:ea typeface="+mn-ea"/>
              <a:cs typeface="+mn-cs"/>
            </a:endParaRPr>
          </a:p>
        </p:txBody>
      </p:sp>
    </p:spTree>
    <p:extLst>
      <p:ext uri="{BB962C8B-B14F-4D97-AF65-F5344CB8AC3E}">
        <p14:creationId xmlns:p14="http://schemas.microsoft.com/office/powerpoint/2010/main" val="19597450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6BF1CF-C923-2D4C-A0F7-974FD6EE284D}"/>
            </a:ext>
          </a:extLst>
        </p:cNvPr>
        <p:cNvGrpSpPr/>
        <p:nvPr/>
      </p:nvGrpSpPr>
      <p:grpSpPr>
        <a:xfrm>
          <a:off x="0" y="0"/>
          <a:ext cx="0" cy="0"/>
          <a:chOff x="0" y="0"/>
          <a:chExt cx="0" cy="0"/>
        </a:xfrm>
      </p:grpSpPr>
      <p:pic>
        <p:nvPicPr>
          <p:cNvPr id="2" name="Picture 2">
            <a:extLst>
              <a:ext uri="{FF2B5EF4-FFF2-40B4-BE49-F238E27FC236}">
                <a16:creationId xmlns:a16="http://schemas.microsoft.com/office/drawing/2014/main" id="{ACB1FBDD-A511-0144-EE7D-64DD35A8F08D}"/>
              </a:ext>
            </a:extLst>
          </p:cNvPr>
          <p:cNvPicPr>
            <a:picLocks noChangeAspect="1"/>
          </p:cNvPicPr>
          <p:nvPr/>
        </p:nvPicPr>
        <p:blipFill>
          <a:blip r:embed="rId2"/>
          <a:srcRect l="38782" r="110" b="48440"/>
          <a:stretch>
            <a:fillRect/>
          </a:stretch>
        </p:blipFill>
        <p:spPr>
          <a:xfrm>
            <a:off x="0" y="0"/>
            <a:ext cx="18288000" cy="10287000"/>
          </a:xfrm>
          <a:prstGeom prst="rect">
            <a:avLst/>
          </a:prstGeom>
        </p:spPr>
      </p:pic>
    </p:spTree>
    <p:extLst>
      <p:ext uri="{BB962C8B-B14F-4D97-AF65-F5344CB8AC3E}">
        <p14:creationId xmlns:p14="http://schemas.microsoft.com/office/powerpoint/2010/main" val="33577417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BB26CC-8148-1B30-46FD-F1DEC0C7B9C7}"/>
            </a:ext>
          </a:extLst>
        </p:cNvPr>
        <p:cNvGrpSpPr/>
        <p:nvPr/>
      </p:nvGrpSpPr>
      <p:grpSpPr>
        <a:xfrm>
          <a:off x="0" y="0"/>
          <a:ext cx="0" cy="0"/>
          <a:chOff x="0" y="0"/>
          <a:chExt cx="0" cy="0"/>
        </a:xfrm>
      </p:grpSpPr>
      <p:pic>
        <p:nvPicPr>
          <p:cNvPr id="2" name="Picture 2">
            <a:extLst>
              <a:ext uri="{FF2B5EF4-FFF2-40B4-BE49-F238E27FC236}">
                <a16:creationId xmlns:a16="http://schemas.microsoft.com/office/drawing/2014/main" id="{2B0741CF-5D9B-A335-CDF7-4241E1073F51}"/>
              </a:ext>
            </a:extLst>
          </p:cNvPr>
          <p:cNvPicPr>
            <a:picLocks noChangeAspect="1"/>
          </p:cNvPicPr>
          <p:nvPr/>
        </p:nvPicPr>
        <p:blipFill>
          <a:blip r:embed="rId2"/>
          <a:srcRect l="38782" r="110" b="48440"/>
          <a:stretch>
            <a:fillRect/>
          </a:stretch>
        </p:blipFill>
        <p:spPr>
          <a:xfrm>
            <a:off x="0" y="0"/>
            <a:ext cx="18288000" cy="10287000"/>
          </a:xfrm>
          <a:prstGeom prst="rect">
            <a:avLst/>
          </a:prstGeom>
        </p:spPr>
      </p:pic>
      <p:sp>
        <p:nvSpPr>
          <p:cNvPr id="3" name="TextBox 3">
            <a:extLst>
              <a:ext uri="{FF2B5EF4-FFF2-40B4-BE49-F238E27FC236}">
                <a16:creationId xmlns:a16="http://schemas.microsoft.com/office/drawing/2014/main" id="{A9204A44-E0D1-CA7D-EA96-E6010AB11887}"/>
              </a:ext>
            </a:extLst>
          </p:cNvPr>
          <p:cNvSpPr txBox="1"/>
          <p:nvPr/>
        </p:nvSpPr>
        <p:spPr>
          <a:xfrm>
            <a:off x="914400" y="2400300"/>
            <a:ext cx="16459200" cy="3265959"/>
          </a:xfrm>
          <a:prstGeom prst="rect">
            <a:avLst/>
          </a:prstGeom>
        </p:spPr>
        <p:txBody>
          <a:bodyPr wrap="square" lIns="0" tIns="0" rIns="0" bIns="0" rtlCol="0" anchor="t">
            <a:spAutoFit/>
          </a:bodyPr>
          <a:lstStyle/>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“These three appearances of Christ are three skeins tightly woven into one unbreakable cord. That cord is one of love drawing His people homeward.” 																					David McWilliams</a:t>
            </a:r>
          </a:p>
        </p:txBody>
      </p:sp>
    </p:spTree>
    <p:extLst>
      <p:ext uri="{BB962C8B-B14F-4D97-AF65-F5344CB8AC3E}">
        <p14:creationId xmlns:p14="http://schemas.microsoft.com/office/powerpoint/2010/main" val="40410105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2885" t="20242" b="23129"/>
          <a:stretch>
            <a:fillRect/>
          </a:stretch>
        </p:blipFill>
        <p:spPr>
          <a:xfrm>
            <a:off x="0" y="0"/>
            <a:ext cx="18288000" cy="10287000"/>
          </a:xfrm>
          <a:prstGeom prst="rect">
            <a:avLst/>
          </a:prstGeom>
        </p:spPr>
      </p:pic>
    </p:spTree>
    <p:extLst>
      <p:ext uri="{BB962C8B-B14F-4D97-AF65-F5344CB8AC3E}">
        <p14:creationId xmlns:p14="http://schemas.microsoft.com/office/powerpoint/2010/main" val="38553977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28956"/>
            <a:ext cx="18288000" cy="10287000"/>
          </a:xfrm>
          <a:prstGeom prst="rect">
            <a:avLst/>
          </a:prstGeom>
        </p:spPr>
      </p:pic>
      <p:sp>
        <p:nvSpPr>
          <p:cNvPr id="3" name="TextBox 3"/>
          <p:cNvSpPr txBox="1"/>
          <p:nvPr/>
        </p:nvSpPr>
        <p:spPr>
          <a:xfrm>
            <a:off x="609600" y="2400300"/>
            <a:ext cx="17145000" cy="1668918"/>
          </a:xfrm>
          <a:prstGeom prst="rect">
            <a:avLst/>
          </a:prstGeom>
        </p:spPr>
        <p:txBody>
          <a:bodyPr wrap="square" lIns="0" tIns="0" rIns="0" bIns="0" rtlCol="0" anchor="t">
            <a:spAutoFit/>
          </a:bodyPr>
          <a:lstStyle/>
          <a:p>
            <a:pPr marR="0" lvl="0" algn="l" defTabSz="914400" rtl="0" eaLnBrk="1" fontAlgn="auto" latinLnBrk="0" hangingPunct="1">
              <a:lnSpc>
                <a:spcPts val="6460"/>
              </a:lnSpc>
              <a:spcBef>
                <a:spcPts val="0"/>
              </a:spcBef>
              <a:spcAft>
                <a:spcPts val="0"/>
              </a:spcAft>
              <a:buClrTx/>
              <a:buSzTx/>
              <a:tabLst/>
              <a:defRPr/>
            </a:pPr>
            <a:endParaRPr lang="en-US" sz="6600" dirty="0">
              <a:solidFill>
                <a:srgbClr val="F6E2C9"/>
              </a:solidFill>
              <a:latin typeface="Cooper Hewitt"/>
            </a:endParaRPr>
          </a:p>
          <a:p>
            <a:pPr marR="0" lvl="0" algn="l" defTabSz="914400" rtl="0" eaLnBrk="1" fontAlgn="auto" latinLnBrk="0" hangingPunct="1">
              <a:lnSpc>
                <a:spcPts val="6460"/>
              </a:lnSpc>
              <a:spcBef>
                <a:spcPts val="0"/>
              </a:spcBef>
              <a:spcAft>
                <a:spcPts val="0"/>
              </a:spcAft>
              <a:buClrTx/>
              <a:buSzTx/>
              <a:tabLst/>
              <a:defRPr/>
            </a:pPr>
            <a:r>
              <a:rPr lang="en-US" sz="7200" dirty="0">
                <a:solidFill>
                  <a:srgbClr val="F6E2C9"/>
                </a:solidFill>
                <a:latin typeface="Cooper Hewitt"/>
              </a:rPr>
              <a:t>I.  Our Past Hope – </a:t>
            </a:r>
            <a:r>
              <a:rPr lang="en-US" sz="6600" dirty="0">
                <a:solidFill>
                  <a:srgbClr val="F6E2C9"/>
                </a:solidFill>
                <a:latin typeface="Cooper Hewitt"/>
              </a:rPr>
              <a:t> </a:t>
            </a:r>
            <a:r>
              <a:rPr lang="en-US" sz="5400" dirty="0">
                <a:solidFill>
                  <a:srgbClr val="F6E2C9"/>
                </a:solidFill>
                <a:latin typeface="Cooper Hewitt"/>
              </a:rPr>
              <a:t>(verses 23-26)</a:t>
            </a:r>
            <a:endParaRPr kumimoji="0" lang="en-US" sz="6600" b="0" i="0" u="none" strike="noStrike" kern="1200" cap="none" spc="0" normalizeH="0" baseline="0" noProof="0" dirty="0">
              <a:ln>
                <a:noFill/>
              </a:ln>
              <a:solidFill>
                <a:srgbClr val="F6E2C9"/>
              </a:solidFill>
              <a:effectLst/>
              <a:uLnTx/>
              <a:uFillTx/>
              <a:latin typeface="Cooper Hewitt"/>
              <a:ea typeface="+mn-ea"/>
              <a:cs typeface="+mn-cs"/>
            </a:endParaRPr>
          </a:p>
        </p:txBody>
      </p:sp>
    </p:spTree>
    <p:extLst>
      <p:ext uri="{BB962C8B-B14F-4D97-AF65-F5344CB8AC3E}">
        <p14:creationId xmlns:p14="http://schemas.microsoft.com/office/powerpoint/2010/main" val="30980032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27432" y="0"/>
            <a:ext cx="18288000" cy="10287000"/>
          </a:xfrm>
          <a:prstGeom prst="rect">
            <a:avLst/>
          </a:prstGeom>
        </p:spPr>
      </p:pic>
      <p:sp>
        <p:nvSpPr>
          <p:cNvPr id="3" name="TextBox 3"/>
          <p:cNvSpPr txBox="1"/>
          <p:nvPr/>
        </p:nvSpPr>
        <p:spPr>
          <a:xfrm>
            <a:off x="941832" y="1877541"/>
            <a:ext cx="16459200" cy="3265959"/>
          </a:xfrm>
          <a:prstGeom prst="rect">
            <a:avLst/>
          </a:prstGeom>
        </p:spPr>
        <p:txBody>
          <a:bodyPr wrap="square" lIns="0" tIns="0" rIns="0" bIns="0" rtlCol="0" anchor="t">
            <a:spAutoFit/>
          </a:bodyPr>
          <a:lstStyle/>
          <a:p>
            <a:pPr marL="0" marR="0" lvl="0" indent="0" algn="just" defTabSz="914400" rtl="0" eaLnBrk="1" fontAlgn="auto" latinLnBrk="0" hangingPunct="1">
              <a:lnSpc>
                <a:spcPts val="6460"/>
              </a:lnSpc>
              <a:spcBef>
                <a:spcPts val="0"/>
              </a:spcBef>
              <a:spcAft>
                <a:spcPts val="0"/>
              </a:spcAft>
              <a:buClrTx/>
              <a:buSzTx/>
              <a:buFontTx/>
              <a:buNone/>
              <a:tabLst/>
              <a:defRPr/>
            </a:pPr>
            <a:r>
              <a:rPr lang="en-US" sz="6600" dirty="0">
                <a:solidFill>
                  <a:srgbClr val="F6E2C9"/>
                </a:solidFill>
                <a:latin typeface="Cooper Hewitt"/>
              </a:rPr>
              <a:t>Psalm 103:10,12</a:t>
            </a:r>
            <a:endParaRPr kumimoji="0" lang="en-US" sz="6600" b="0" i="0" u="none" strike="noStrike" kern="1200" cap="none" spc="0" normalizeH="0" baseline="0" noProof="0" dirty="0">
              <a:ln>
                <a:noFill/>
              </a:ln>
              <a:solidFill>
                <a:srgbClr val="F6E2C9"/>
              </a:solidFill>
              <a:effectLst/>
              <a:uLnTx/>
              <a:uFillTx/>
              <a:latin typeface="Cooper Hewitt"/>
              <a:ea typeface="+mn-ea"/>
              <a:cs typeface="+mn-cs"/>
            </a:endParaRPr>
          </a:p>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“10 He does not deal with us according to our sins, nor repay us according to our iniquities…12 as far as the east is from the west, so far does he remove our transgressions from us.”</a:t>
            </a:r>
          </a:p>
        </p:txBody>
      </p:sp>
    </p:spTree>
    <p:extLst>
      <p:ext uri="{BB962C8B-B14F-4D97-AF65-F5344CB8AC3E}">
        <p14:creationId xmlns:p14="http://schemas.microsoft.com/office/powerpoint/2010/main" val="40586279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7659B3-822B-A005-5B8A-D248B6475999}"/>
            </a:ext>
          </a:extLst>
        </p:cNvPr>
        <p:cNvGrpSpPr/>
        <p:nvPr/>
      </p:nvGrpSpPr>
      <p:grpSpPr>
        <a:xfrm>
          <a:off x="0" y="0"/>
          <a:ext cx="0" cy="0"/>
          <a:chOff x="0" y="0"/>
          <a:chExt cx="0" cy="0"/>
        </a:xfrm>
      </p:grpSpPr>
      <p:pic>
        <p:nvPicPr>
          <p:cNvPr id="2" name="Picture 2">
            <a:extLst>
              <a:ext uri="{FF2B5EF4-FFF2-40B4-BE49-F238E27FC236}">
                <a16:creationId xmlns:a16="http://schemas.microsoft.com/office/drawing/2014/main" id="{5D87CFC6-5973-73D7-92EE-84B517064D82}"/>
              </a:ext>
            </a:extLst>
          </p:cNvPr>
          <p:cNvPicPr>
            <a:picLocks noChangeAspect="1"/>
          </p:cNvPicPr>
          <p:nvPr/>
        </p:nvPicPr>
        <p:blipFill>
          <a:blip r:embed="rId2"/>
          <a:srcRect l="38782" r="110" b="48440"/>
          <a:stretch>
            <a:fillRect/>
          </a:stretch>
        </p:blipFill>
        <p:spPr>
          <a:xfrm>
            <a:off x="27432" y="0"/>
            <a:ext cx="18288000" cy="10287000"/>
          </a:xfrm>
          <a:prstGeom prst="rect">
            <a:avLst/>
          </a:prstGeom>
        </p:spPr>
      </p:pic>
      <p:sp>
        <p:nvSpPr>
          <p:cNvPr id="3" name="TextBox 3">
            <a:extLst>
              <a:ext uri="{FF2B5EF4-FFF2-40B4-BE49-F238E27FC236}">
                <a16:creationId xmlns:a16="http://schemas.microsoft.com/office/drawing/2014/main" id="{9141CE04-EB3E-423E-7BD3-3CD77834DA80}"/>
              </a:ext>
            </a:extLst>
          </p:cNvPr>
          <p:cNvSpPr txBox="1"/>
          <p:nvPr/>
        </p:nvSpPr>
        <p:spPr>
          <a:xfrm>
            <a:off x="941832" y="1877541"/>
            <a:ext cx="16459200" cy="3265959"/>
          </a:xfrm>
          <a:prstGeom prst="rect">
            <a:avLst/>
          </a:prstGeom>
        </p:spPr>
        <p:txBody>
          <a:bodyPr wrap="square" lIns="0" tIns="0" rIns="0" bIns="0" rtlCol="0" anchor="t">
            <a:spAutoFit/>
          </a:bodyPr>
          <a:lstStyle/>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6600" b="0" i="0" u="none" strike="noStrike" kern="1200" cap="none" spc="0" normalizeH="0" baseline="0" noProof="0" dirty="0">
                <a:ln>
                  <a:noFill/>
                </a:ln>
                <a:solidFill>
                  <a:srgbClr val="F6E2C9"/>
                </a:solidFill>
                <a:effectLst/>
                <a:uLnTx/>
                <a:uFillTx/>
                <a:latin typeface="Cooper Hewitt"/>
                <a:ea typeface="+mn-ea"/>
                <a:cs typeface="+mn-cs"/>
              </a:rPr>
              <a:t>Colossians 2:13-14</a:t>
            </a:r>
          </a:p>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“13 … forgiven us all our trespasses, 14 by canceling the record of debt that stood against us with its legal demands. This he set aside, nailing it to the cross.”</a:t>
            </a:r>
          </a:p>
        </p:txBody>
      </p:sp>
    </p:spTree>
    <p:extLst>
      <p:ext uri="{BB962C8B-B14F-4D97-AF65-F5344CB8AC3E}">
        <p14:creationId xmlns:p14="http://schemas.microsoft.com/office/powerpoint/2010/main" val="16156925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Tree>
    <p:extLst>
      <p:ext uri="{BB962C8B-B14F-4D97-AF65-F5344CB8AC3E}">
        <p14:creationId xmlns:p14="http://schemas.microsoft.com/office/powerpoint/2010/main" val="16357108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
        <p:nvSpPr>
          <p:cNvPr id="3" name="TextBox 3"/>
          <p:cNvSpPr txBox="1"/>
          <p:nvPr/>
        </p:nvSpPr>
        <p:spPr>
          <a:xfrm>
            <a:off x="914400" y="1333500"/>
            <a:ext cx="16459200" cy="5766643"/>
          </a:xfrm>
          <a:prstGeom prst="rect">
            <a:avLst/>
          </a:prstGeom>
        </p:spPr>
        <p:txBody>
          <a:bodyPr wrap="square" lIns="0" tIns="0" rIns="0" bIns="0" rtlCol="0" anchor="t">
            <a:spAutoFit/>
          </a:bodyPr>
          <a:lstStyle/>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“Christ does not put away sin through your tears, and your grief, and your merit, and your almsgiving. No, He put away sin by the sacrifice of Himself – nothing else… [Therefore] the only test as to whether Christ has put your sin away is this: Have you done away with all ideas of putting the sin away yourself.”																											C.H. Spurgeon</a:t>
            </a:r>
          </a:p>
        </p:txBody>
      </p:sp>
    </p:spTree>
    <p:extLst>
      <p:ext uri="{BB962C8B-B14F-4D97-AF65-F5344CB8AC3E}">
        <p14:creationId xmlns:p14="http://schemas.microsoft.com/office/powerpoint/2010/main" val="39090760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3048" y="0"/>
            <a:ext cx="18288000" cy="10287000"/>
          </a:xfrm>
          <a:prstGeom prst="rect">
            <a:avLst/>
          </a:prstGeom>
        </p:spPr>
      </p:pic>
      <p:sp>
        <p:nvSpPr>
          <p:cNvPr id="3" name="TextBox 3"/>
          <p:cNvSpPr txBox="1"/>
          <p:nvPr/>
        </p:nvSpPr>
        <p:spPr>
          <a:xfrm>
            <a:off x="720852" y="1714500"/>
            <a:ext cx="16840200" cy="5292154"/>
          </a:xfrm>
          <a:prstGeom prst="rect">
            <a:avLst/>
          </a:prstGeom>
        </p:spPr>
        <p:txBody>
          <a:bodyPr wrap="square" lIns="0" tIns="0" rIns="0" bIns="0" rtlCol="0" anchor="t">
            <a:spAutoFit/>
          </a:bodyPr>
          <a:lstStyle/>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6600" b="1" i="0" u="none" strike="noStrike" kern="1200" cap="none" spc="0" normalizeH="0" baseline="0" noProof="0" dirty="0">
                <a:ln>
                  <a:noFill/>
                </a:ln>
                <a:solidFill>
                  <a:srgbClr val="F6E2C9"/>
                </a:solidFill>
                <a:effectLst/>
                <a:uLnTx/>
                <a:uFillTx/>
                <a:latin typeface="Cooper Hewitt"/>
                <a:ea typeface="+mn-ea"/>
                <a:cs typeface="+mn-cs"/>
              </a:rPr>
              <a:t>“Man of Sorrows”</a:t>
            </a:r>
            <a:endParaRPr kumimoji="0" lang="en-US" sz="1400" b="1" i="0" u="none" strike="noStrike" kern="1200" cap="none" spc="0" normalizeH="0" baseline="0" noProof="0" dirty="0">
              <a:ln>
                <a:noFill/>
              </a:ln>
              <a:solidFill>
                <a:srgbClr val="F6E2C9"/>
              </a:solidFill>
              <a:effectLst/>
              <a:uLnTx/>
              <a:uFillTx/>
              <a:latin typeface="Cooper Hewit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400" b="1" i="0" u="none" strike="noStrike" kern="1200" cap="none" spc="0" normalizeH="0" baseline="0" noProof="0" dirty="0">
              <a:ln>
                <a:noFill/>
              </a:ln>
              <a:solidFill>
                <a:srgbClr val="F6E2C9"/>
              </a:solidFill>
              <a:effectLst/>
              <a:uLnTx/>
              <a:uFillTx/>
              <a:latin typeface="Cooper Hewit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4400" b="1" i="0" u="none" strike="noStrike" kern="1200" cap="none" spc="0" normalizeH="0" baseline="0" noProof="0" dirty="0">
              <a:ln>
                <a:noFill/>
              </a:ln>
              <a:solidFill>
                <a:srgbClr val="F6E2C9"/>
              </a:solidFill>
              <a:effectLst/>
              <a:uLnTx/>
              <a:uFillTx/>
              <a:latin typeface="Cooper Hewit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i="0" u="none" strike="noStrike" kern="1200" cap="none" spc="0" normalizeH="0" baseline="0" noProof="0" dirty="0">
                <a:ln>
                  <a:noFill/>
                </a:ln>
                <a:solidFill>
                  <a:srgbClr val="F6E2C9"/>
                </a:solidFill>
                <a:effectLst/>
                <a:uLnTx/>
                <a:uFillTx/>
                <a:latin typeface="Cooper Hewitt"/>
                <a:ea typeface="+mn-ea"/>
                <a:cs typeface="+mn-cs"/>
              </a:rPr>
              <a:t>Now my debt is paid</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i="0" u="none" strike="noStrike" kern="1200" cap="none" spc="0" normalizeH="0" baseline="0" noProof="0" dirty="0">
                <a:ln>
                  <a:noFill/>
                </a:ln>
                <a:solidFill>
                  <a:srgbClr val="F6E2C9"/>
                </a:solidFill>
                <a:effectLst/>
                <a:uLnTx/>
                <a:uFillTx/>
                <a:latin typeface="Cooper Hewitt"/>
                <a:ea typeface="+mn-ea"/>
                <a:cs typeface="+mn-cs"/>
              </a:rPr>
              <a:t>It is paid in full</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i="0" u="none" strike="noStrike" kern="1200" cap="none" spc="0" normalizeH="0" baseline="0" noProof="0" dirty="0">
                <a:ln>
                  <a:noFill/>
                </a:ln>
                <a:solidFill>
                  <a:srgbClr val="F6E2C9"/>
                </a:solidFill>
                <a:effectLst/>
                <a:uLnTx/>
                <a:uFillTx/>
                <a:latin typeface="Cooper Hewitt"/>
                <a:ea typeface="+mn-ea"/>
                <a:cs typeface="+mn-cs"/>
              </a:rPr>
              <a:t>By the precious blood</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i="0" u="none" strike="noStrike" kern="1200" cap="none" spc="0" normalizeH="0" baseline="0" noProof="0" dirty="0">
                <a:ln>
                  <a:noFill/>
                </a:ln>
                <a:solidFill>
                  <a:srgbClr val="F6E2C9"/>
                </a:solidFill>
                <a:effectLst/>
                <a:uLnTx/>
                <a:uFillTx/>
                <a:latin typeface="Cooper Hewitt"/>
                <a:ea typeface="+mn-ea"/>
                <a:cs typeface="+mn-cs"/>
              </a:rPr>
              <a:t>That my Jesus spilled </a:t>
            </a:r>
          </a:p>
          <a:p>
            <a:pPr marL="0" marR="0" lvl="0" indent="0" algn="l" defTabSz="914400" rtl="0" eaLnBrk="1" fontAlgn="auto" latinLnBrk="0" hangingPunct="1">
              <a:lnSpc>
                <a:spcPts val="6460"/>
              </a:lnSpc>
              <a:spcBef>
                <a:spcPts val="0"/>
              </a:spcBef>
              <a:spcAft>
                <a:spcPts val="0"/>
              </a:spcAft>
              <a:buClrTx/>
              <a:buSzTx/>
              <a:buFontTx/>
              <a:buNone/>
              <a:tabLst/>
              <a:defRPr/>
            </a:pPr>
            <a:endParaRPr kumimoji="0" lang="en-US" sz="4800" b="0" i="0" u="none" strike="noStrike" kern="1200" cap="none" spc="0" normalizeH="0" baseline="0" noProof="0" dirty="0">
              <a:ln>
                <a:noFill/>
              </a:ln>
              <a:solidFill>
                <a:srgbClr val="F6E2C9"/>
              </a:solidFill>
              <a:effectLst/>
              <a:uLnTx/>
              <a:uFillTx/>
              <a:latin typeface="Cooper Hewitt"/>
              <a:ea typeface="+mn-ea"/>
              <a:cs typeface="+mn-cs"/>
            </a:endParaRPr>
          </a:p>
        </p:txBody>
      </p:sp>
    </p:spTree>
    <p:extLst>
      <p:ext uri="{BB962C8B-B14F-4D97-AF65-F5344CB8AC3E}">
        <p14:creationId xmlns:p14="http://schemas.microsoft.com/office/powerpoint/2010/main" val="17134379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28956"/>
            <a:ext cx="18288000" cy="10287000"/>
          </a:xfrm>
          <a:prstGeom prst="rect">
            <a:avLst/>
          </a:prstGeom>
        </p:spPr>
      </p:pic>
      <p:sp>
        <p:nvSpPr>
          <p:cNvPr id="3" name="TextBox 3"/>
          <p:cNvSpPr txBox="1"/>
          <p:nvPr/>
        </p:nvSpPr>
        <p:spPr>
          <a:xfrm>
            <a:off x="609600" y="2400300"/>
            <a:ext cx="17145000" cy="1668918"/>
          </a:xfrm>
          <a:prstGeom prst="rect">
            <a:avLst/>
          </a:prstGeom>
        </p:spPr>
        <p:txBody>
          <a:bodyPr wrap="square" lIns="0" tIns="0" rIns="0" bIns="0" rtlCol="0" anchor="t">
            <a:spAutoFit/>
          </a:bodyPr>
          <a:lstStyle/>
          <a:p>
            <a:pPr marL="0" marR="0" lvl="0" indent="0" algn="l" defTabSz="914400" rtl="0" eaLnBrk="1" fontAlgn="auto" latinLnBrk="0" hangingPunct="1">
              <a:lnSpc>
                <a:spcPts val="6460"/>
              </a:lnSpc>
              <a:spcBef>
                <a:spcPts val="0"/>
              </a:spcBef>
              <a:spcAft>
                <a:spcPts val="0"/>
              </a:spcAft>
              <a:buClrTx/>
              <a:buSzTx/>
              <a:buFontTx/>
              <a:buNone/>
              <a:tabLst/>
              <a:defRPr/>
            </a:pPr>
            <a:endParaRPr kumimoji="0" lang="en-US" sz="6600" b="0" i="0" u="none" strike="noStrike" kern="1200" cap="none" spc="0" normalizeH="0" baseline="0" noProof="0" dirty="0">
              <a:ln>
                <a:noFill/>
              </a:ln>
              <a:solidFill>
                <a:srgbClr val="F6E2C9"/>
              </a:solidFill>
              <a:effectLst/>
              <a:uLnTx/>
              <a:uFillTx/>
              <a:latin typeface="Cooper Hewitt"/>
              <a:ea typeface="+mn-ea"/>
              <a:cs typeface="+mn-cs"/>
            </a:endParaRPr>
          </a:p>
          <a:p>
            <a:pPr marL="0" marR="0" lvl="0" indent="0" algn="l" defTabSz="914400" rtl="0" eaLnBrk="1" fontAlgn="auto" latinLnBrk="0" hangingPunct="1">
              <a:lnSpc>
                <a:spcPts val="6460"/>
              </a:lnSpc>
              <a:spcBef>
                <a:spcPts val="0"/>
              </a:spcBef>
              <a:spcAft>
                <a:spcPts val="0"/>
              </a:spcAft>
              <a:buClrTx/>
              <a:buSzTx/>
              <a:buFontTx/>
              <a:buNone/>
              <a:tabLst/>
              <a:defRPr/>
            </a:pPr>
            <a:r>
              <a:rPr kumimoji="0" lang="en-US" sz="7200" b="0" i="0" u="none" strike="noStrike" kern="1200" cap="none" spc="0" normalizeH="0" baseline="0" noProof="0" dirty="0">
                <a:ln>
                  <a:noFill/>
                </a:ln>
                <a:solidFill>
                  <a:srgbClr val="F6E2C9"/>
                </a:solidFill>
                <a:effectLst/>
                <a:uLnTx/>
                <a:uFillTx/>
                <a:latin typeface="Cooper Hewitt"/>
                <a:ea typeface="+mn-ea"/>
                <a:cs typeface="+mn-cs"/>
              </a:rPr>
              <a:t>II.  Our Present Hope – </a:t>
            </a:r>
            <a:r>
              <a:rPr kumimoji="0" lang="en-US" sz="6600" b="0" i="0" u="none" strike="noStrike" kern="1200" cap="none" spc="0" normalizeH="0" baseline="0" noProof="0" dirty="0">
                <a:ln>
                  <a:noFill/>
                </a:ln>
                <a:solidFill>
                  <a:srgbClr val="F6E2C9"/>
                </a:solidFill>
                <a:effectLst/>
                <a:uLnTx/>
                <a:uFillTx/>
                <a:latin typeface="Cooper Hewitt"/>
                <a:ea typeface="+mn-ea"/>
                <a:cs typeface="+mn-cs"/>
              </a:rPr>
              <a:t> </a:t>
            </a:r>
            <a:r>
              <a:rPr kumimoji="0" lang="en-US" sz="5400" b="0" i="0" u="none" strike="noStrike" kern="1200" cap="none" spc="0" normalizeH="0" baseline="0" noProof="0" dirty="0">
                <a:ln>
                  <a:noFill/>
                </a:ln>
                <a:solidFill>
                  <a:srgbClr val="F6E2C9"/>
                </a:solidFill>
                <a:effectLst/>
                <a:uLnTx/>
                <a:uFillTx/>
                <a:latin typeface="Cooper Hewitt"/>
                <a:ea typeface="+mn-ea"/>
                <a:cs typeface="+mn-cs"/>
              </a:rPr>
              <a:t>(verse </a:t>
            </a:r>
            <a:r>
              <a:rPr lang="en-US" sz="5400" dirty="0">
                <a:solidFill>
                  <a:srgbClr val="F6E2C9"/>
                </a:solidFill>
                <a:latin typeface="Cooper Hewitt"/>
              </a:rPr>
              <a:t>24</a:t>
            </a:r>
            <a:r>
              <a:rPr kumimoji="0" lang="en-US" sz="5400" b="0" i="0" u="none" strike="noStrike" kern="1200" cap="none" spc="0" normalizeH="0" baseline="0" noProof="0" dirty="0">
                <a:ln>
                  <a:noFill/>
                </a:ln>
                <a:solidFill>
                  <a:srgbClr val="F6E2C9"/>
                </a:solidFill>
                <a:effectLst/>
                <a:uLnTx/>
                <a:uFillTx/>
                <a:latin typeface="Cooper Hewitt"/>
                <a:ea typeface="+mn-ea"/>
                <a:cs typeface="+mn-cs"/>
              </a:rPr>
              <a:t>)</a:t>
            </a:r>
            <a:endParaRPr kumimoji="0" lang="en-US" sz="6600" b="0" i="0" u="none" strike="noStrike" kern="1200" cap="none" spc="0" normalizeH="0" baseline="0" noProof="0" dirty="0">
              <a:ln>
                <a:noFill/>
              </a:ln>
              <a:solidFill>
                <a:srgbClr val="F6E2C9"/>
              </a:solidFill>
              <a:effectLst/>
              <a:uLnTx/>
              <a:uFillTx/>
              <a:latin typeface="Cooper Hewitt"/>
              <a:ea typeface="+mn-ea"/>
              <a:cs typeface="+mn-cs"/>
            </a:endParaRPr>
          </a:p>
        </p:txBody>
      </p:sp>
    </p:spTree>
    <p:extLst>
      <p:ext uri="{BB962C8B-B14F-4D97-AF65-F5344CB8AC3E}">
        <p14:creationId xmlns:p14="http://schemas.microsoft.com/office/powerpoint/2010/main" val="20208351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A18FCE5BAAA9DE48AAD582BE180A42E5" ma:contentTypeVersion="16" ma:contentTypeDescription="Create a new document." ma:contentTypeScope="" ma:versionID="408e68595f2eca648bacd9b8bba8e6ce">
  <xsd:schema xmlns:xsd="http://www.w3.org/2001/XMLSchema" xmlns:xs="http://www.w3.org/2001/XMLSchema" xmlns:p="http://schemas.microsoft.com/office/2006/metadata/properties" xmlns:ns2="8bdf08a1-df4f-4202-9241-bdc03d33796c" xmlns:ns3="723f5446-4d32-45dc-b5ec-888de26ea981" targetNamespace="http://schemas.microsoft.com/office/2006/metadata/properties" ma:root="true" ma:fieldsID="0629efaec176dcc761911cea1835e939" ns2:_="" ns3:_="">
    <xsd:import namespace="8bdf08a1-df4f-4202-9241-bdc03d33796c"/>
    <xsd:import namespace="723f5446-4d32-45dc-b5ec-888de26ea981"/>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bdf08a1-df4f-4202-9241-bdc03d33796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88740c93-0691-4494-8635-97c961ee9168"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723f5446-4d32-45dc-b5ec-888de26ea981"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b9a9bd8e-a800-4ff6-9b07-884834c18d2a}" ma:internalName="TaxCatchAll" ma:showField="CatchAllData" ma:web="723f5446-4d32-45dc-b5ec-888de26ea98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723f5446-4d32-45dc-b5ec-888de26ea981" xsi:nil="true"/>
    <lcf76f155ced4ddcb4097134ff3c332f xmlns="8bdf08a1-df4f-4202-9241-bdc03d33796c">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2CC0C933-EE2D-4E7A-A470-2937AE30B692}">
  <ds:schemaRefs>
    <ds:schemaRef ds:uri="http://schemas.microsoft.com/sharepoint/v3/contenttype/forms"/>
  </ds:schemaRefs>
</ds:datastoreItem>
</file>

<file path=customXml/itemProps2.xml><?xml version="1.0" encoding="utf-8"?>
<ds:datastoreItem xmlns:ds="http://schemas.openxmlformats.org/officeDocument/2006/customXml" ds:itemID="{A72A470B-FA93-4309-886F-ED5924F4B26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bdf08a1-df4f-4202-9241-bdc03d33796c"/>
    <ds:schemaRef ds:uri="723f5446-4d32-45dc-b5ec-888de26ea98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53886BF-FDC6-4EDE-92B6-C3A991B5ABBE}">
  <ds:schemaRefs>
    <ds:schemaRef ds:uri="http://schemas.microsoft.com/office/2006/metadata/properties"/>
    <ds:schemaRef ds:uri="http://schemas.microsoft.com/office/infopath/2007/PartnerControls"/>
    <ds:schemaRef ds:uri="723f5446-4d32-45dc-b5ec-888de26ea981"/>
    <ds:schemaRef ds:uri="8bdf08a1-df4f-4202-9241-bdc03d33796c"/>
  </ds:schemaRefs>
</ds:datastoreItem>
</file>

<file path=docProps/app.xml><?xml version="1.0" encoding="utf-8"?>
<Properties xmlns="http://schemas.openxmlformats.org/officeDocument/2006/extended-properties" xmlns:vt="http://schemas.openxmlformats.org/officeDocument/2006/docPropsVTypes">
  <TotalTime>162976</TotalTime>
  <Words>491</Words>
  <Application>Microsoft Office PowerPoint</Application>
  <PresentationFormat>Custom</PresentationFormat>
  <Paragraphs>37</Paragraphs>
  <Slides>22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Cooper Hewitt Thin Bold</vt:lpstr>
      <vt:lpstr>Cooper Hewitt</vt: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HEBREWS</dc:title>
  <dc:creator>Danica Halverson</dc:creator>
  <cp:lastModifiedBy>Billy Freels</cp:lastModifiedBy>
  <cp:revision>219</cp:revision>
  <dcterms:created xsi:type="dcterms:W3CDTF">2006-08-16T00:00:00Z</dcterms:created>
  <dcterms:modified xsi:type="dcterms:W3CDTF">2025-08-10T05:16:59Z</dcterms:modified>
  <dc:identifier>DAFLq3_8Pqg</dc:identifie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0x010100A18FCE5BAAA9DE48AAD582BE180A42E5</vt:lpwstr>
  </property>
</Properties>
</file>