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7"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2A9509E-1988-446C-88E1-FB5746448870}" type="datetimeFigureOut">
              <a:rPr lang="en-US" smtClean="0"/>
              <a:t>4/25/2026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A35D01-9191-421E-B8E5-6F645110E09E}" type="slidenum">
              <a:rPr lang="en-US" smtClean="0"/>
              <a:t>‹#›</a:t>
            </a:fld>
            <a:endParaRPr lang="en-US"/>
          </a:p>
        </p:txBody>
      </p:sp>
    </p:spTree>
    <p:extLst>
      <p:ext uri="{BB962C8B-B14F-4D97-AF65-F5344CB8AC3E}">
        <p14:creationId xmlns:p14="http://schemas.microsoft.com/office/powerpoint/2010/main" val="926522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13476-A318-479A-DBA3-08D6E2D140D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3A02F42-A2C1-01AC-AC19-E59A75F2D7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F2C3DB-2DC5-5C10-20AE-0EB70D001548}"/>
              </a:ext>
            </a:extLst>
          </p:cNvPr>
          <p:cNvSpPr>
            <a:spLocks noGrp="1"/>
          </p:cNvSpPr>
          <p:nvPr>
            <p:ph type="dt" sz="half" idx="10"/>
          </p:nvPr>
        </p:nvSpPr>
        <p:spPr/>
        <p:txBody>
          <a:bodyPr/>
          <a:lstStyle/>
          <a:p>
            <a:fld id="{03B0EB31-BB8F-4AA0-A05B-17A205AE89CD}" type="datetime1">
              <a:rPr lang="en-US" smtClean="0"/>
              <a:t>4/26/2026</a:t>
            </a:fld>
            <a:endParaRPr lang="en-US"/>
          </a:p>
        </p:txBody>
      </p:sp>
      <p:sp>
        <p:nvSpPr>
          <p:cNvPr id="5" name="Footer Placeholder 4">
            <a:extLst>
              <a:ext uri="{FF2B5EF4-FFF2-40B4-BE49-F238E27FC236}">
                <a16:creationId xmlns:a16="http://schemas.microsoft.com/office/drawing/2014/main" id="{B1267299-497F-DB0F-4E4A-BF0CA2D9A8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7A5D7F-5CFC-18AF-28FF-846FD19A0967}"/>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760593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ABA68-6AC2-9BC5-A9D5-73B9A880223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3248A8C-4F89-FB8D-994C-B34B03F028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E80628-AA3A-4E01-4F10-DE6C6D6515A9}"/>
              </a:ext>
            </a:extLst>
          </p:cNvPr>
          <p:cNvSpPr>
            <a:spLocks noGrp="1"/>
          </p:cNvSpPr>
          <p:nvPr>
            <p:ph type="dt" sz="half" idx="10"/>
          </p:nvPr>
        </p:nvSpPr>
        <p:spPr/>
        <p:txBody>
          <a:bodyPr/>
          <a:lstStyle/>
          <a:p>
            <a:fld id="{F54EF113-B76C-41F3-AAD7-70B8C9FD1CBA}" type="datetime1">
              <a:rPr lang="en-US" smtClean="0"/>
              <a:t>4/26/2026</a:t>
            </a:fld>
            <a:endParaRPr lang="en-US"/>
          </a:p>
        </p:txBody>
      </p:sp>
      <p:sp>
        <p:nvSpPr>
          <p:cNvPr id="5" name="Footer Placeholder 4">
            <a:extLst>
              <a:ext uri="{FF2B5EF4-FFF2-40B4-BE49-F238E27FC236}">
                <a16:creationId xmlns:a16="http://schemas.microsoft.com/office/drawing/2014/main" id="{C824AA9B-9CB7-6878-2843-21887988B2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FEDF65-CE2C-9F42-7908-7AEA961B5058}"/>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3288504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813085-334A-C1B8-A70F-93A2935C5B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65C2C08-DE82-FA1A-4AFA-69BC88FB48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928763-F57A-9C05-4FFF-73488777829B}"/>
              </a:ext>
            </a:extLst>
          </p:cNvPr>
          <p:cNvSpPr>
            <a:spLocks noGrp="1"/>
          </p:cNvSpPr>
          <p:nvPr>
            <p:ph type="dt" sz="half" idx="10"/>
          </p:nvPr>
        </p:nvSpPr>
        <p:spPr/>
        <p:txBody>
          <a:bodyPr/>
          <a:lstStyle/>
          <a:p>
            <a:fld id="{4B8CA729-DA6D-4743-A221-8D2DBEE8C93B}" type="datetime1">
              <a:rPr lang="en-US" smtClean="0"/>
              <a:t>4/26/2026</a:t>
            </a:fld>
            <a:endParaRPr lang="en-US"/>
          </a:p>
        </p:txBody>
      </p:sp>
      <p:sp>
        <p:nvSpPr>
          <p:cNvPr id="5" name="Footer Placeholder 4">
            <a:extLst>
              <a:ext uri="{FF2B5EF4-FFF2-40B4-BE49-F238E27FC236}">
                <a16:creationId xmlns:a16="http://schemas.microsoft.com/office/drawing/2014/main" id="{BE366307-8368-1981-3F60-F48797600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862492-9704-1BA8-F712-9C8678CB0503}"/>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4079893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029CC5-6932-EAAB-9E7C-A6B2923A7F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59342F-76B2-72BC-3304-AC7C9B7B85E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4B8B66-1311-D73E-7BD7-A79930EBEC2F}"/>
              </a:ext>
            </a:extLst>
          </p:cNvPr>
          <p:cNvSpPr>
            <a:spLocks noGrp="1"/>
          </p:cNvSpPr>
          <p:nvPr>
            <p:ph type="dt" sz="half" idx="10"/>
          </p:nvPr>
        </p:nvSpPr>
        <p:spPr/>
        <p:txBody>
          <a:bodyPr/>
          <a:lstStyle/>
          <a:p>
            <a:fld id="{F658EBDA-0BB5-427D-A14E-A2668FCC569C}" type="datetime1">
              <a:rPr lang="en-US" smtClean="0"/>
              <a:t>4/26/2026</a:t>
            </a:fld>
            <a:endParaRPr lang="en-US"/>
          </a:p>
        </p:txBody>
      </p:sp>
      <p:sp>
        <p:nvSpPr>
          <p:cNvPr id="5" name="Footer Placeholder 4">
            <a:extLst>
              <a:ext uri="{FF2B5EF4-FFF2-40B4-BE49-F238E27FC236}">
                <a16:creationId xmlns:a16="http://schemas.microsoft.com/office/drawing/2014/main" id="{B9A0133E-C65C-72F2-92A4-789708025C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DE8CE8-EE57-3125-D0BC-0E74F91E8968}"/>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4413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26A90-2D2B-4FEC-7D8D-97CAE36B55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656DFF5-FFA8-5928-A574-463195ED80A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8005DF-3FD0-468E-073A-48ED49940290}"/>
              </a:ext>
            </a:extLst>
          </p:cNvPr>
          <p:cNvSpPr>
            <a:spLocks noGrp="1"/>
          </p:cNvSpPr>
          <p:nvPr>
            <p:ph type="dt" sz="half" idx="10"/>
          </p:nvPr>
        </p:nvSpPr>
        <p:spPr/>
        <p:txBody>
          <a:bodyPr/>
          <a:lstStyle/>
          <a:p>
            <a:fld id="{A4F261A5-7FAB-455F-B6C2-6FE150DC4453}" type="datetime1">
              <a:rPr lang="en-US" smtClean="0"/>
              <a:t>4/26/2026</a:t>
            </a:fld>
            <a:endParaRPr lang="en-US"/>
          </a:p>
        </p:txBody>
      </p:sp>
      <p:sp>
        <p:nvSpPr>
          <p:cNvPr id="5" name="Footer Placeholder 4">
            <a:extLst>
              <a:ext uri="{FF2B5EF4-FFF2-40B4-BE49-F238E27FC236}">
                <a16:creationId xmlns:a16="http://schemas.microsoft.com/office/drawing/2014/main" id="{0D551FF0-B7EF-E7BF-50A7-638C2FAC11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D7B6F1-ABE7-F912-C749-CEE3C2FD9641}"/>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1620907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C3F6E-C324-6056-8B50-4E99C22CEF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AF4611-7ED3-6D8D-C86C-BAED44B857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135CAC8-305C-86CD-2CF8-44DA7B07A8E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66AC8BE-00C9-47EB-2AA2-E1699910C8CC}"/>
              </a:ext>
            </a:extLst>
          </p:cNvPr>
          <p:cNvSpPr>
            <a:spLocks noGrp="1"/>
          </p:cNvSpPr>
          <p:nvPr>
            <p:ph type="dt" sz="half" idx="10"/>
          </p:nvPr>
        </p:nvSpPr>
        <p:spPr/>
        <p:txBody>
          <a:bodyPr/>
          <a:lstStyle/>
          <a:p>
            <a:fld id="{EF4819BE-217B-4B48-8933-9A76687A5C13}" type="datetime1">
              <a:rPr lang="en-US" smtClean="0"/>
              <a:t>4/26/2026</a:t>
            </a:fld>
            <a:endParaRPr lang="en-US"/>
          </a:p>
        </p:txBody>
      </p:sp>
      <p:sp>
        <p:nvSpPr>
          <p:cNvPr id="6" name="Footer Placeholder 5">
            <a:extLst>
              <a:ext uri="{FF2B5EF4-FFF2-40B4-BE49-F238E27FC236}">
                <a16:creationId xmlns:a16="http://schemas.microsoft.com/office/drawing/2014/main" id="{653E9586-6CEE-465D-DDF5-910C68C048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AE5794-55CF-876B-FD2B-D5AA30FD48B7}"/>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167665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0762A-15D9-0A06-E451-AAF91898AE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C65FF3-4FA1-DC75-F8A5-D92C892E18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8F4B11-B64A-D8A5-693A-ABA73E91F1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356A863-4D64-16B1-695E-10C60BD4CD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F58F8B-26E9-1C83-E408-665ECC39905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54B7A94-C7B8-6F10-8EA7-C40CFCDA6AE5}"/>
              </a:ext>
            </a:extLst>
          </p:cNvPr>
          <p:cNvSpPr>
            <a:spLocks noGrp="1"/>
          </p:cNvSpPr>
          <p:nvPr>
            <p:ph type="dt" sz="half" idx="10"/>
          </p:nvPr>
        </p:nvSpPr>
        <p:spPr/>
        <p:txBody>
          <a:bodyPr/>
          <a:lstStyle/>
          <a:p>
            <a:fld id="{95E603E8-8C57-40DC-B586-058E8CEA8F60}" type="datetime1">
              <a:rPr lang="en-US" smtClean="0"/>
              <a:t>4/26/2026</a:t>
            </a:fld>
            <a:endParaRPr lang="en-US"/>
          </a:p>
        </p:txBody>
      </p:sp>
      <p:sp>
        <p:nvSpPr>
          <p:cNvPr id="8" name="Footer Placeholder 7">
            <a:extLst>
              <a:ext uri="{FF2B5EF4-FFF2-40B4-BE49-F238E27FC236}">
                <a16:creationId xmlns:a16="http://schemas.microsoft.com/office/drawing/2014/main" id="{CA669B8D-1804-7AAB-F16D-4689999745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6295F0-662A-79E8-B004-2BBA26E4B8BA}"/>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1370386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C86AE-5A29-8701-61C9-EFC5C869163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EE6622-963E-E4FF-F63A-957DD0D5CAF0}"/>
              </a:ext>
            </a:extLst>
          </p:cNvPr>
          <p:cNvSpPr>
            <a:spLocks noGrp="1"/>
          </p:cNvSpPr>
          <p:nvPr>
            <p:ph type="dt" sz="half" idx="10"/>
          </p:nvPr>
        </p:nvSpPr>
        <p:spPr/>
        <p:txBody>
          <a:bodyPr/>
          <a:lstStyle/>
          <a:p>
            <a:fld id="{5ED0E84B-A080-4D9F-9CE5-D41FB292CFBA}" type="datetime1">
              <a:rPr lang="en-US" smtClean="0"/>
              <a:t>4/26/2026</a:t>
            </a:fld>
            <a:endParaRPr lang="en-US"/>
          </a:p>
        </p:txBody>
      </p:sp>
      <p:sp>
        <p:nvSpPr>
          <p:cNvPr id="4" name="Footer Placeholder 3">
            <a:extLst>
              <a:ext uri="{FF2B5EF4-FFF2-40B4-BE49-F238E27FC236}">
                <a16:creationId xmlns:a16="http://schemas.microsoft.com/office/drawing/2014/main" id="{CA3F06B0-C8DB-6CEC-E41B-72B09591B0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91EA274-3313-73CF-C58A-224EDB54F254}"/>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3961189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ED786C-85B6-6936-6866-2780940A5545}"/>
              </a:ext>
            </a:extLst>
          </p:cNvPr>
          <p:cNvSpPr>
            <a:spLocks noGrp="1"/>
          </p:cNvSpPr>
          <p:nvPr>
            <p:ph type="dt" sz="half" idx="10"/>
          </p:nvPr>
        </p:nvSpPr>
        <p:spPr/>
        <p:txBody>
          <a:bodyPr/>
          <a:lstStyle/>
          <a:p>
            <a:fld id="{7B8BA5C3-3DCA-462D-A179-17345EA46A1A}" type="datetime1">
              <a:rPr lang="en-US" smtClean="0"/>
              <a:t>4/26/2026</a:t>
            </a:fld>
            <a:endParaRPr lang="en-US"/>
          </a:p>
        </p:txBody>
      </p:sp>
      <p:sp>
        <p:nvSpPr>
          <p:cNvPr id="3" name="Footer Placeholder 2">
            <a:extLst>
              <a:ext uri="{FF2B5EF4-FFF2-40B4-BE49-F238E27FC236}">
                <a16:creationId xmlns:a16="http://schemas.microsoft.com/office/drawing/2014/main" id="{ECE20C57-E7CF-D47C-F48C-2E325F6561C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09012A1-4F7C-0019-6877-45B0944C00E0}"/>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3582992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2341D-CE73-06B9-77D1-55FED7FF5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64D6E6-BBD1-C293-0FC9-C14858C7EE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7B2D37-C0B6-E6F8-60E9-08309E6295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42C40B-8CD4-3FE0-97EA-CD3C059FF826}"/>
              </a:ext>
            </a:extLst>
          </p:cNvPr>
          <p:cNvSpPr>
            <a:spLocks noGrp="1"/>
          </p:cNvSpPr>
          <p:nvPr>
            <p:ph type="dt" sz="half" idx="10"/>
          </p:nvPr>
        </p:nvSpPr>
        <p:spPr/>
        <p:txBody>
          <a:bodyPr/>
          <a:lstStyle/>
          <a:p>
            <a:fld id="{18BDA736-69D8-473B-A848-FBBE803B0135}" type="datetime1">
              <a:rPr lang="en-US" smtClean="0"/>
              <a:t>4/26/2026</a:t>
            </a:fld>
            <a:endParaRPr lang="en-US"/>
          </a:p>
        </p:txBody>
      </p:sp>
      <p:sp>
        <p:nvSpPr>
          <p:cNvPr id="6" name="Footer Placeholder 5">
            <a:extLst>
              <a:ext uri="{FF2B5EF4-FFF2-40B4-BE49-F238E27FC236}">
                <a16:creationId xmlns:a16="http://schemas.microsoft.com/office/drawing/2014/main" id="{C3AD8485-ECF7-831B-5551-3EE245D36B7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FB9BD3-DA40-7D22-092B-54001591D47C}"/>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4835922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9188E-C249-7C7A-BB9C-5A9855550F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5FE5BD-D73A-8A3C-C2ED-2EF1F6B0197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F2C7E40-911C-3DEF-FF0B-BE77F68AC7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E139EE-C799-8B75-D493-AC2EA7641C67}"/>
              </a:ext>
            </a:extLst>
          </p:cNvPr>
          <p:cNvSpPr>
            <a:spLocks noGrp="1"/>
          </p:cNvSpPr>
          <p:nvPr>
            <p:ph type="dt" sz="half" idx="10"/>
          </p:nvPr>
        </p:nvSpPr>
        <p:spPr/>
        <p:txBody>
          <a:bodyPr/>
          <a:lstStyle/>
          <a:p>
            <a:fld id="{58CCADCD-B847-4011-A2C0-4951E2EEEC7F}" type="datetime1">
              <a:rPr lang="en-US" smtClean="0"/>
              <a:t>4/26/2026</a:t>
            </a:fld>
            <a:endParaRPr lang="en-US"/>
          </a:p>
        </p:txBody>
      </p:sp>
      <p:sp>
        <p:nvSpPr>
          <p:cNvPr id="6" name="Footer Placeholder 5">
            <a:extLst>
              <a:ext uri="{FF2B5EF4-FFF2-40B4-BE49-F238E27FC236}">
                <a16:creationId xmlns:a16="http://schemas.microsoft.com/office/drawing/2014/main" id="{1589A90C-06EB-0333-6B3B-397DCC94F3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05D062-FCEA-F35D-D346-25C637B55E44}"/>
              </a:ext>
            </a:extLst>
          </p:cNvPr>
          <p:cNvSpPr>
            <a:spLocks noGrp="1"/>
          </p:cNvSpPr>
          <p:nvPr>
            <p:ph type="sldNum" sz="quarter" idx="12"/>
          </p:nvPr>
        </p:nvSpPr>
        <p:spPr/>
        <p:txBody>
          <a:bodyPr/>
          <a:lstStyle/>
          <a:p>
            <a:fld id="{47284799-C963-49EE-87A5-E1E866E9894B}" type="slidenum">
              <a:rPr lang="en-US" smtClean="0"/>
              <a:t>‹#›</a:t>
            </a:fld>
            <a:endParaRPr lang="en-US"/>
          </a:p>
        </p:txBody>
      </p:sp>
    </p:spTree>
    <p:extLst>
      <p:ext uri="{BB962C8B-B14F-4D97-AF65-F5344CB8AC3E}">
        <p14:creationId xmlns:p14="http://schemas.microsoft.com/office/powerpoint/2010/main" val="3190924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76A575-DCA7-AA6F-B701-8243A86C1C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6FA90B-DCB5-6E57-1CC1-D0E50E54D7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E31B9F-D2C2-92E2-823F-EC308E6D03D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2F80C64-2326-4C35-B414-8D06613C7CFE}" type="datetime1">
              <a:rPr lang="en-US" smtClean="0"/>
              <a:t>4/26/2026</a:t>
            </a:fld>
            <a:endParaRPr lang="en-US"/>
          </a:p>
        </p:txBody>
      </p:sp>
      <p:sp>
        <p:nvSpPr>
          <p:cNvPr id="5" name="Footer Placeholder 4">
            <a:extLst>
              <a:ext uri="{FF2B5EF4-FFF2-40B4-BE49-F238E27FC236}">
                <a16:creationId xmlns:a16="http://schemas.microsoft.com/office/drawing/2014/main" id="{4F06CD47-9E71-A6BA-7703-57E8B4DE0F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B4A8E22-2510-7653-5212-D7E7559C2B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7284799-C963-49EE-87A5-E1E866E9894B}" type="slidenum">
              <a:rPr lang="en-US" smtClean="0"/>
              <a:t>‹#›</a:t>
            </a:fld>
            <a:endParaRPr lang="en-US"/>
          </a:p>
        </p:txBody>
      </p:sp>
    </p:spTree>
    <p:extLst>
      <p:ext uri="{BB962C8B-B14F-4D97-AF65-F5344CB8AC3E}">
        <p14:creationId xmlns:p14="http://schemas.microsoft.com/office/powerpoint/2010/main" val="1991144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C1DA5-D2BE-CF2F-F14E-545687A0B4A8}"/>
              </a:ext>
            </a:extLst>
          </p:cNvPr>
          <p:cNvSpPr>
            <a:spLocks noGrp="1"/>
          </p:cNvSpPr>
          <p:nvPr>
            <p:ph type="ctrTitle"/>
          </p:nvPr>
        </p:nvSpPr>
        <p:spPr>
          <a:xfrm>
            <a:off x="1524000" y="936171"/>
            <a:ext cx="9144000" cy="3548743"/>
          </a:xfrm>
        </p:spPr>
        <p:txBody>
          <a:bodyPr/>
          <a:lstStyle/>
          <a:p>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br>
              <a:rPr lang="en-US" b="1" dirty="0"/>
            </a:br>
            <a:r>
              <a:rPr lang="en-US" b="1" dirty="0"/>
              <a:t>Why God is the Holy God?</a:t>
            </a:r>
            <a:br>
              <a:rPr lang="en-US" dirty="0"/>
            </a:br>
            <a:r>
              <a:rPr lang="en-US" b="1" dirty="0"/>
              <a:t>(Is. 40:9-31)</a:t>
            </a:r>
            <a:br>
              <a:rPr lang="en-US" dirty="0"/>
            </a:br>
            <a:endParaRPr lang="en-US" dirty="0"/>
          </a:p>
        </p:txBody>
      </p:sp>
      <p:sp>
        <p:nvSpPr>
          <p:cNvPr id="3" name="Subtitle 2">
            <a:extLst>
              <a:ext uri="{FF2B5EF4-FFF2-40B4-BE49-F238E27FC236}">
                <a16:creationId xmlns:a16="http://schemas.microsoft.com/office/drawing/2014/main" id="{C05A7BE3-BA81-4AE8-BE37-F14AAB044024}"/>
              </a:ext>
            </a:extLst>
          </p:cNvPr>
          <p:cNvSpPr>
            <a:spLocks noGrp="1"/>
          </p:cNvSpPr>
          <p:nvPr>
            <p:ph type="subTitle" idx="1"/>
          </p:nvPr>
        </p:nvSpPr>
        <p:spPr/>
        <p:txBody>
          <a:bodyPr/>
          <a:lstStyle/>
          <a:p>
            <a:endParaRPr lang="en-US"/>
          </a:p>
        </p:txBody>
      </p:sp>
      <p:sp>
        <p:nvSpPr>
          <p:cNvPr id="4" name="Slide Number Placeholder 3">
            <a:extLst>
              <a:ext uri="{FF2B5EF4-FFF2-40B4-BE49-F238E27FC236}">
                <a16:creationId xmlns:a16="http://schemas.microsoft.com/office/drawing/2014/main" id="{183F7E80-CFD4-B7FD-8A8F-EC8F0A1C1D04}"/>
              </a:ext>
            </a:extLst>
          </p:cNvPr>
          <p:cNvSpPr>
            <a:spLocks noGrp="1"/>
          </p:cNvSpPr>
          <p:nvPr>
            <p:ph type="sldNum" sz="quarter" idx="12"/>
          </p:nvPr>
        </p:nvSpPr>
        <p:spPr/>
        <p:txBody>
          <a:bodyPr/>
          <a:lstStyle/>
          <a:p>
            <a:fld id="{47284799-C963-49EE-87A5-E1E866E9894B}" type="slidenum">
              <a:rPr lang="en-US" smtClean="0"/>
              <a:t>1</a:t>
            </a:fld>
            <a:endParaRPr lang="en-US"/>
          </a:p>
        </p:txBody>
      </p:sp>
    </p:spTree>
    <p:extLst>
      <p:ext uri="{BB962C8B-B14F-4D97-AF65-F5344CB8AC3E}">
        <p14:creationId xmlns:p14="http://schemas.microsoft.com/office/powerpoint/2010/main" val="38588667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A0A9729-7CC1-BBF1-C037-438F6E1ED7DD}"/>
              </a:ext>
            </a:extLst>
          </p:cNvPr>
          <p:cNvSpPr txBox="1"/>
          <p:nvPr/>
        </p:nvSpPr>
        <p:spPr>
          <a:xfrm>
            <a:off x="293915" y="489857"/>
            <a:ext cx="10994572" cy="6124754"/>
          </a:xfrm>
          <a:prstGeom prst="rect">
            <a:avLst/>
          </a:prstGeom>
          <a:noFill/>
        </p:spPr>
        <p:txBody>
          <a:bodyPr wrap="square" rtlCol="0">
            <a:spAutoFit/>
          </a:bodyPr>
          <a:lstStyle/>
          <a:p>
            <a:pPr algn="ctr"/>
            <a:r>
              <a:rPr lang="en-US" sz="4000" b="1" dirty="0">
                <a:latin typeface="Georgia" panose="02040502050405020303" pitchFamily="18" charset="0"/>
              </a:rPr>
              <a:t>7. He is the Living God </a:t>
            </a:r>
          </a:p>
          <a:p>
            <a:pPr algn="ctr"/>
            <a:r>
              <a:rPr lang="en-US" b="1" dirty="0"/>
              <a:t>(</a:t>
            </a:r>
            <a:r>
              <a:rPr lang="en-US" sz="3200" b="1" dirty="0">
                <a:latin typeface="Georgia" panose="02040502050405020303" pitchFamily="18" charset="0"/>
              </a:rPr>
              <a:t>vv. 18-20</a:t>
            </a:r>
            <a:r>
              <a:rPr lang="en-US" sz="3200" dirty="0">
                <a:latin typeface="Georgia" panose="02040502050405020303" pitchFamily="18" charset="0"/>
              </a:rPr>
              <a:t>)</a:t>
            </a:r>
          </a:p>
          <a:p>
            <a:pPr algn="ctr"/>
            <a:r>
              <a:rPr lang="en-US" sz="3200" dirty="0">
                <a:latin typeface="Georgia" panose="02040502050405020303" pitchFamily="18" charset="0"/>
              </a:rPr>
              <a:t> </a:t>
            </a:r>
          </a:p>
          <a:p>
            <a:pPr algn="ctr"/>
            <a:r>
              <a:rPr lang="en-US" sz="3200" b="1" i="1" dirty="0">
                <a:latin typeface="Georgia" panose="02040502050405020303" pitchFamily="18" charset="0"/>
              </a:rPr>
              <a:t>18</a:t>
            </a:r>
            <a:r>
              <a:rPr lang="en-US" sz="3200" i="1" dirty="0">
                <a:latin typeface="Georgia" panose="02040502050405020303" pitchFamily="18" charset="0"/>
              </a:rPr>
              <a:t>   	</a:t>
            </a:r>
            <a:r>
              <a:rPr lang="en-US" sz="3200" i="1" baseline="30000" dirty="0" err="1">
                <a:latin typeface="Georgia" panose="02040502050405020303" pitchFamily="18" charset="0"/>
              </a:rPr>
              <a:t>x</a:t>
            </a:r>
            <a:r>
              <a:rPr lang="en-US" sz="3200" i="1" dirty="0" err="1">
                <a:latin typeface="Georgia" panose="02040502050405020303" pitchFamily="18" charset="0"/>
              </a:rPr>
              <a:t>To</a:t>
            </a:r>
            <a:r>
              <a:rPr lang="en-US" sz="3200" i="1" dirty="0">
                <a:latin typeface="Georgia" panose="02040502050405020303" pitchFamily="18" charset="0"/>
              </a:rPr>
              <a:t> whom then will you liken God,</a:t>
            </a:r>
            <a:endParaRPr lang="en-US" sz="3200" dirty="0">
              <a:latin typeface="Georgia" panose="02040502050405020303" pitchFamily="18" charset="0"/>
            </a:endParaRPr>
          </a:p>
          <a:p>
            <a:pPr algn="ctr"/>
            <a:r>
              <a:rPr lang="en-US" sz="3200" i="1" dirty="0">
                <a:latin typeface="Georgia" panose="02040502050405020303" pitchFamily="18" charset="0"/>
              </a:rPr>
              <a:t>		</a:t>
            </a:r>
            <a:r>
              <a:rPr lang="en-US" sz="3200" i="1" baseline="30000" dirty="0" err="1">
                <a:latin typeface="Georgia" panose="02040502050405020303" pitchFamily="18" charset="0"/>
              </a:rPr>
              <a:t>y</a:t>
            </a:r>
            <a:r>
              <a:rPr lang="en-US" sz="3200" i="1" dirty="0" err="1">
                <a:latin typeface="Georgia" panose="02040502050405020303" pitchFamily="18" charset="0"/>
              </a:rPr>
              <a:t>or</a:t>
            </a:r>
            <a:r>
              <a:rPr lang="en-US" sz="3200" i="1" dirty="0">
                <a:latin typeface="Georgia" panose="02040502050405020303" pitchFamily="18" charset="0"/>
              </a:rPr>
              <a:t> what likeness compare with him?</a:t>
            </a:r>
            <a:endParaRPr lang="en-US" sz="3200" dirty="0">
              <a:latin typeface="Georgia" panose="02040502050405020303" pitchFamily="18" charset="0"/>
            </a:endParaRPr>
          </a:p>
          <a:p>
            <a:pPr algn="ctr"/>
            <a:r>
              <a:rPr lang="en-US" sz="3200" b="1" i="1" dirty="0">
                <a:latin typeface="Georgia" panose="02040502050405020303" pitchFamily="18" charset="0"/>
              </a:rPr>
              <a:t>19</a:t>
            </a:r>
            <a:r>
              <a:rPr lang="en-US" sz="3200" i="1" dirty="0">
                <a:latin typeface="Georgia" panose="02040502050405020303" pitchFamily="18" charset="0"/>
              </a:rPr>
              <a:t> 	</a:t>
            </a:r>
            <a:r>
              <a:rPr lang="en-US" sz="3200" i="1" baseline="30000" dirty="0" err="1">
                <a:latin typeface="Georgia" panose="02040502050405020303" pitchFamily="18" charset="0"/>
              </a:rPr>
              <a:t>y</a:t>
            </a:r>
            <a:r>
              <a:rPr lang="en-US" sz="3200" i="1" dirty="0" err="1">
                <a:latin typeface="Georgia" panose="02040502050405020303" pitchFamily="18" charset="0"/>
              </a:rPr>
              <a:t>An</a:t>
            </a:r>
            <a:r>
              <a:rPr lang="en-US" sz="3200" i="1" dirty="0">
                <a:latin typeface="Georgia" panose="02040502050405020303" pitchFamily="18" charset="0"/>
              </a:rPr>
              <a:t> idol! A craftsman casts it,</a:t>
            </a:r>
            <a:endParaRPr lang="en-US" sz="3200" dirty="0">
              <a:latin typeface="Georgia" panose="02040502050405020303" pitchFamily="18" charset="0"/>
            </a:endParaRPr>
          </a:p>
          <a:p>
            <a:pPr algn="ctr"/>
            <a:r>
              <a:rPr lang="en-US" sz="3200" i="1" dirty="0">
                <a:latin typeface="Georgia" panose="02040502050405020303" pitchFamily="18" charset="0"/>
              </a:rPr>
              <a:t>		and a goldsmith overlays it with gold</a:t>
            </a:r>
            <a:endParaRPr lang="en-US" sz="3200" dirty="0">
              <a:latin typeface="Georgia" panose="02040502050405020303" pitchFamily="18" charset="0"/>
            </a:endParaRPr>
          </a:p>
          <a:p>
            <a:pPr algn="ctr"/>
            <a:r>
              <a:rPr lang="en-US" sz="3200" i="1" dirty="0">
                <a:latin typeface="Georgia" panose="02040502050405020303" pitchFamily="18" charset="0"/>
              </a:rPr>
              <a:t>		and casts for it silver chains.</a:t>
            </a:r>
            <a:endParaRPr lang="en-US" sz="3200" dirty="0">
              <a:latin typeface="Georgia" panose="02040502050405020303" pitchFamily="18" charset="0"/>
            </a:endParaRPr>
          </a:p>
          <a:p>
            <a:pPr algn="ctr"/>
            <a:r>
              <a:rPr lang="en-US" sz="3200" b="1" i="1" dirty="0">
                <a:latin typeface="Georgia" panose="02040502050405020303" pitchFamily="18" charset="0"/>
              </a:rPr>
              <a:t>20</a:t>
            </a:r>
            <a:r>
              <a:rPr lang="en-US" sz="3200" i="1" dirty="0">
                <a:latin typeface="Georgia" panose="02040502050405020303" pitchFamily="18" charset="0"/>
              </a:rPr>
              <a:t> 	</a:t>
            </a:r>
            <a:r>
              <a:rPr lang="en-US" sz="3200" i="1" baseline="30000" dirty="0" err="1">
                <a:latin typeface="Georgia" panose="02040502050405020303" pitchFamily="18" charset="0"/>
              </a:rPr>
              <a:t>z</a:t>
            </a:r>
            <a:r>
              <a:rPr lang="en-US" sz="3200" i="1" dirty="0" err="1">
                <a:latin typeface="Georgia" panose="02040502050405020303" pitchFamily="18" charset="0"/>
              </a:rPr>
              <a:t>He</a:t>
            </a:r>
            <a:r>
              <a:rPr lang="en-US" sz="3200" i="1" dirty="0">
                <a:latin typeface="Georgia" panose="02040502050405020303" pitchFamily="18" charset="0"/>
              </a:rPr>
              <a:t> who is too impoverished for an offering</a:t>
            </a:r>
            <a:endParaRPr lang="en-US" sz="3200" dirty="0">
              <a:latin typeface="Georgia" panose="02040502050405020303" pitchFamily="18" charset="0"/>
            </a:endParaRPr>
          </a:p>
          <a:p>
            <a:pPr algn="ctr"/>
            <a:r>
              <a:rPr lang="en-US" sz="3200" i="1" dirty="0">
                <a:latin typeface="Georgia" panose="02040502050405020303" pitchFamily="18" charset="0"/>
              </a:rPr>
              <a:t>		chooses wood</a:t>
            </a:r>
            <a:r>
              <a:rPr lang="en-US" sz="3200" i="1" baseline="30000" dirty="0">
                <a:latin typeface="Georgia" panose="02040502050405020303" pitchFamily="18" charset="0"/>
              </a:rPr>
              <a:t>8</a:t>
            </a:r>
            <a:r>
              <a:rPr lang="en-US" sz="3200" i="1" dirty="0">
                <a:latin typeface="Georgia" panose="02040502050405020303" pitchFamily="18" charset="0"/>
              </a:rPr>
              <a:t> that will not rot;</a:t>
            </a:r>
            <a:endParaRPr lang="en-US" sz="3200" dirty="0">
              <a:latin typeface="Georgia" panose="02040502050405020303" pitchFamily="18" charset="0"/>
            </a:endParaRPr>
          </a:p>
          <a:p>
            <a:pPr algn="ctr"/>
            <a:r>
              <a:rPr lang="en-US" sz="3200" i="1" dirty="0">
                <a:latin typeface="Georgia" panose="02040502050405020303" pitchFamily="18" charset="0"/>
              </a:rPr>
              <a:t>	 he seeks out a skillful craftsman</a:t>
            </a:r>
            <a:endParaRPr lang="en-US" sz="3200" dirty="0">
              <a:latin typeface="Georgia" panose="02040502050405020303" pitchFamily="18" charset="0"/>
            </a:endParaRPr>
          </a:p>
          <a:p>
            <a:pPr algn="ctr"/>
            <a:r>
              <a:rPr lang="en-US" sz="3200" i="1" dirty="0">
                <a:latin typeface="Georgia" panose="02040502050405020303" pitchFamily="18" charset="0"/>
              </a:rPr>
              <a:t>		to set up an idol that will not move.</a:t>
            </a:r>
            <a:endParaRPr lang="en-US" sz="3200"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5DDEEE93-5BEC-3AF3-4E72-2ECA4C9E3090}"/>
              </a:ext>
            </a:extLst>
          </p:cNvPr>
          <p:cNvSpPr>
            <a:spLocks noGrp="1"/>
          </p:cNvSpPr>
          <p:nvPr>
            <p:ph type="sldNum" sz="quarter" idx="12"/>
          </p:nvPr>
        </p:nvSpPr>
        <p:spPr/>
        <p:txBody>
          <a:bodyPr/>
          <a:lstStyle/>
          <a:p>
            <a:fld id="{47284799-C963-49EE-87A5-E1E866E9894B}" type="slidenum">
              <a:rPr lang="en-US" smtClean="0"/>
              <a:t>10</a:t>
            </a:fld>
            <a:endParaRPr lang="en-US"/>
          </a:p>
        </p:txBody>
      </p:sp>
    </p:spTree>
    <p:extLst>
      <p:ext uri="{BB962C8B-B14F-4D97-AF65-F5344CB8AC3E}">
        <p14:creationId xmlns:p14="http://schemas.microsoft.com/office/powerpoint/2010/main" val="2277436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EE02F7-2A59-2C02-A267-8CCD0264F4C9}"/>
              </a:ext>
            </a:extLst>
          </p:cNvPr>
          <p:cNvSpPr txBox="1"/>
          <p:nvPr/>
        </p:nvSpPr>
        <p:spPr>
          <a:xfrm>
            <a:off x="119743" y="174171"/>
            <a:ext cx="11974286" cy="7078861"/>
          </a:xfrm>
          <a:prstGeom prst="rect">
            <a:avLst/>
          </a:prstGeom>
          <a:noFill/>
        </p:spPr>
        <p:txBody>
          <a:bodyPr wrap="square" rtlCol="0">
            <a:spAutoFit/>
          </a:bodyPr>
          <a:lstStyle/>
          <a:p>
            <a:endParaRPr lang="en-US" dirty="0"/>
          </a:p>
          <a:p>
            <a:pPr algn="ctr"/>
            <a:r>
              <a:rPr lang="en-US" sz="3600" dirty="0">
                <a:latin typeface="Georgia" panose="02040502050405020303" pitchFamily="18" charset="0"/>
              </a:rPr>
              <a:t> </a:t>
            </a:r>
            <a:r>
              <a:rPr lang="en-US" sz="4000" b="1" dirty="0">
                <a:latin typeface="Georgia" panose="02040502050405020303" pitchFamily="18" charset="0"/>
              </a:rPr>
              <a:t>8. His Transcendent Sovereignty </a:t>
            </a:r>
            <a:r>
              <a:rPr lang="en-US" sz="3600" b="1" dirty="0">
                <a:latin typeface="Georgia" panose="02040502050405020303" pitchFamily="18" charset="0"/>
              </a:rPr>
              <a:t>(vv. 25-26)</a:t>
            </a:r>
          </a:p>
          <a:p>
            <a:pPr algn="ctr"/>
            <a:endParaRPr lang="en-US" sz="3600" b="1" dirty="0">
              <a:latin typeface="Georgia" panose="02040502050405020303" pitchFamily="18" charset="0"/>
            </a:endParaRPr>
          </a:p>
          <a:p>
            <a:pPr algn="ctr"/>
            <a:r>
              <a:rPr lang="en-US" sz="3600" i="1" dirty="0">
                <a:latin typeface="Georgia" panose="02040502050405020303" pitchFamily="18" charset="0"/>
              </a:rPr>
              <a:t>21   	</a:t>
            </a:r>
            <a:r>
              <a:rPr lang="en-US" sz="3600" i="1" baseline="30000" dirty="0" err="1">
                <a:latin typeface="Georgia" panose="02040502050405020303" pitchFamily="18" charset="0"/>
              </a:rPr>
              <a:t>a</a:t>
            </a:r>
            <a:r>
              <a:rPr lang="en-US" sz="3600" i="1" dirty="0" err="1">
                <a:latin typeface="Georgia" panose="02040502050405020303" pitchFamily="18" charset="0"/>
              </a:rPr>
              <a:t>Do</a:t>
            </a:r>
            <a:r>
              <a:rPr lang="en-US" sz="3600" i="1" dirty="0">
                <a:latin typeface="Georgia" panose="02040502050405020303" pitchFamily="18" charset="0"/>
              </a:rPr>
              <a:t> you not know? Do you not hear?</a:t>
            </a:r>
            <a:endParaRPr lang="en-US" sz="3600" dirty="0">
              <a:latin typeface="Georgia" panose="02040502050405020303" pitchFamily="18" charset="0"/>
            </a:endParaRPr>
          </a:p>
          <a:p>
            <a:pPr algn="ctr"/>
            <a:r>
              <a:rPr lang="en-US" sz="3600" i="1" dirty="0">
                <a:latin typeface="Georgia" panose="02040502050405020303" pitchFamily="18" charset="0"/>
              </a:rPr>
              <a:t>	Has it not been told you from the beginning?</a:t>
            </a:r>
            <a:endParaRPr lang="en-US" sz="3600" dirty="0">
              <a:latin typeface="Georgia" panose="02040502050405020303" pitchFamily="18" charset="0"/>
            </a:endParaRPr>
          </a:p>
          <a:p>
            <a:pPr algn="ctr"/>
            <a:r>
              <a:rPr lang="en-US" sz="3600" i="1" dirty="0">
                <a:latin typeface="Georgia" panose="02040502050405020303" pitchFamily="18" charset="0"/>
              </a:rPr>
              <a:t>	Have you not understood from the foundations of the earth?</a:t>
            </a:r>
            <a:endParaRPr lang="en-US" sz="3600" dirty="0">
              <a:latin typeface="Georgia" panose="02040502050405020303" pitchFamily="18" charset="0"/>
            </a:endParaRPr>
          </a:p>
          <a:p>
            <a:pPr algn="ctr"/>
            <a:r>
              <a:rPr lang="en-US" sz="3600" i="1" dirty="0">
                <a:latin typeface="Georgia" panose="02040502050405020303" pitchFamily="18" charset="0"/>
              </a:rPr>
              <a:t>22 	It is he who sits above the circle of the earth,</a:t>
            </a:r>
            <a:endParaRPr lang="en-US" sz="3600" dirty="0">
              <a:latin typeface="Georgia" panose="02040502050405020303" pitchFamily="18" charset="0"/>
            </a:endParaRPr>
          </a:p>
          <a:p>
            <a:pPr algn="ctr"/>
            <a:r>
              <a:rPr lang="en-US" sz="3600" i="1" dirty="0">
                <a:latin typeface="Georgia" panose="02040502050405020303" pitchFamily="18" charset="0"/>
              </a:rPr>
              <a:t>		and its inhabitants are </a:t>
            </a:r>
            <a:r>
              <a:rPr lang="en-US" sz="3600" i="1" baseline="30000" dirty="0" err="1">
                <a:latin typeface="Georgia" panose="02040502050405020303" pitchFamily="18" charset="0"/>
              </a:rPr>
              <a:t>b</a:t>
            </a:r>
            <a:r>
              <a:rPr lang="en-US" sz="3600" i="1" dirty="0" err="1">
                <a:latin typeface="Georgia" panose="02040502050405020303" pitchFamily="18" charset="0"/>
              </a:rPr>
              <a:t>like</a:t>
            </a:r>
            <a:r>
              <a:rPr lang="en-US" sz="3600" i="1" dirty="0">
                <a:latin typeface="Georgia" panose="02040502050405020303" pitchFamily="18" charset="0"/>
              </a:rPr>
              <a:t> grasshoppers;</a:t>
            </a:r>
            <a:endParaRPr lang="en-US" sz="3600" dirty="0">
              <a:latin typeface="Georgia" panose="02040502050405020303" pitchFamily="18" charset="0"/>
            </a:endParaRPr>
          </a:p>
          <a:p>
            <a:pPr algn="ctr"/>
            <a:r>
              <a:rPr lang="en-US" sz="3600" i="1" dirty="0">
                <a:latin typeface="Georgia" panose="02040502050405020303" pitchFamily="18" charset="0"/>
              </a:rPr>
              <a:t>	 </a:t>
            </a:r>
            <a:r>
              <a:rPr lang="en-US" sz="3600" i="1" baseline="30000" dirty="0" err="1">
                <a:latin typeface="Georgia" panose="02040502050405020303" pitchFamily="18" charset="0"/>
              </a:rPr>
              <a:t>c</a:t>
            </a:r>
            <a:r>
              <a:rPr lang="en-US" sz="3600" i="1" dirty="0" err="1">
                <a:latin typeface="Georgia" panose="02040502050405020303" pitchFamily="18" charset="0"/>
              </a:rPr>
              <a:t>who</a:t>
            </a:r>
            <a:r>
              <a:rPr lang="en-US" sz="3600" i="1" dirty="0">
                <a:latin typeface="Georgia" panose="02040502050405020303" pitchFamily="18" charset="0"/>
              </a:rPr>
              <a:t> stretches out the heavens like a curtain,</a:t>
            </a:r>
            <a:endParaRPr lang="en-US" sz="3600" dirty="0">
              <a:latin typeface="Georgia" panose="02040502050405020303" pitchFamily="18" charset="0"/>
            </a:endParaRPr>
          </a:p>
          <a:p>
            <a:pPr algn="ctr"/>
            <a:r>
              <a:rPr lang="en-US" sz="3600" i="1" dirty="0">
                <a:latin typeface="Georgia" panose="02040502050405020303" pitchFamily="18" charset="0"/>
              </a:rPr>
              <a:t>		and spreads them like a tent to dwell in;</a:t>
            </a:r>
            <a:endParaRPr lang="en-US" sz="3600" dirty="0">
              <a:latin typeface="Georgia" panose="02040502050405020303" pitchFamily="18" charset="0"/>
            </a:endParaRPr>
          </a:p>
          <a:p>
            <a:pPr algn="ctr"/>
            <a:endParaRPr lang="en-US" sz="3600" dirty="0">
              <a:latin typeface="Georgia" panose="02040502050405020303" pitchFamily="18" charset="0"/>
            </a:endParaRPr>
          </a:p>
          <a:p>
            <a:pPr algn="ctr"/>
            <a:r>
              <a:rPr lang="en-US" sz="3600" dirty="0">
                <a:latin typeface="Georgia" panose="02040502050405020303" pitchFamily="18" charset="0"/>
              </a:rPr>
              <a:t> </a:t>
            </a:r>
            <a:endParaRPr lang="en-US" dirty="0"/>
          </a:p>
        </p:txBody>
      </p:sp>
      <p:sp>
        <p:nvSpPr>
          <p:cNvPr id="3" name="Slide Number Placeholder 2">
            <a:extLst>
              <a:ext uri="{FF2B5EF4-FFF2-40B4-BE49-F238E27FC236}">
                <a16:creationId xmlns:a16="http://schemas.microsoft.com/office/drawing/2014/main" id="{07398FE2-B2C8-BDD0-9989-DCE582FF0ABF}"/>
              </a:ext>
            </a:extLst>
          </p:cNvPr>
          <p:cNvSpPr>
            <a:spLocks noGrp="1"/>
          </p:cNvSpPr>
          <p:nvPr>
            <p:ph type="sldNum" sz="quarter" idx="12"/>
          </p:nvPr>
        </p:nvSpPr>
        <p:spPr/>
        <p:txBody>
          <a:bodyPr/>
          <a:lstStyle/>
          <a:p>
            <a:fld id="{47284799-C963-49EE-87A5-E1E866E9894B}" type="slidenum">
              <a:rPr lang="en-US" smtClean="0"/>
              <a:t>11</a:t>
            </a:fld>
            <a:endParaRPr lang="en-US"/>
          </a:p>
        </p:txBody>
      </p:sp>
    </p:spTree>
    <p:extLst>
      <p:ext uri="{BB962C8B-B14F-4D97-AF65-F5344CB8AC3E}">
        <p14:creationId xmlns:p14="http://schemas.microsoft.com/office/powerpoint/2010/main" val="30902850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948AF92-242F-6E18-9BF2-90BA4049CE0A}"/>
              </a:ext>
            </a:extLst>
          </p:cNvPr>
          <p:cNvSpPr txBox="1"/>
          <p:nvPr/>
        </p:nvSpPr>
        <p:spPr>
          <a:xfrm>
            <a:off x="566057" y="740229"/>
            <a:ext cx="11005457" cy="5078313"/>
          </a:xfrm>
          <a:prstGeom prst="rect">
            <a:avLst/>
          </a:prstGeom>
          <a:noFill/>
        </p:spPr>
        <p:txBody>
          <a:bodyPr wrap="square">
            <a:spAutoFit/>
          </a:bodyPr>
          <a:lstStyle/>
          <a:p>
            <a:pPr algn="ctr"/>
            <a:r>
              <a:rPr lang="en-US" sz="3600" i="1" dirty="0">
                <a:latin typeface="Georgia" panose="02040502050405020303" pitchFamily="18" charset="0"/>
              </a:rPr>
              <a:t>23 	</a:t>
            </a:r>
            <a:r>
              <a:rPr lang="en-US" sz="3600" i="1" baseline="30000" dirty="0" err="1">
                <a:latin typeface="Georgia" panose="02040502050405020303" pitchFamily="18" charset="0"/>
              </a:rPr>
              <a:t>d</a:t>
            </a:r>
            <a:r>
              <a:rPr lang="en-US" sz="3600" i="1" dirty="0" err="1">
                <a:latin typeface="Georgia" panose="02040502050405020303" pitchFamily="18" charset="0"/>
              </a:rPr>
              <a:t>who</a:t>
            </a:r>
            <a:r>
              <a:rPr lang="en-US" sz="3600" i="1" dirty="0">
                <a:latin typeface="Georgia" panose="02040502050405020303" pitchFamily="18" charset="0"/>
              </a:rPr>
              <a:t> brings princes to nothing,</a:t>
            </a:r>
            <a:endParaRPr lang="en-US" sz="3600" dirty="0">
              <a:latin typeface="Georgia" panose="02040502050405020303" pitchFamily="18" charset="0"/>
            </a:endParaRPr>
          </a:p>
          <a:p>
            <a:pPr algn="ctr"/>
            <a:r>
              <a:rPr lang="en-US" sz="3600" i="1" dirty="0">
                <a:latin typeface="Georgia" panose="02040502050405020303" pitchFamily="18" charset="0"/>
              </a:rPr>
              <a:t>		and makes the rulers of the earth as emptiness.</a:t>
            </a:r>
            <a:endParaRPr lang="en-US" sz="3600" dirty="0">
              <a:latin typeface="Georgia" panose="02040502050405020303" pitchFamily="18" charset="0"/>
            </a:endParaRPr>
          </a:p>
          <a:p>
            <a:pPr algn="ctr"/>
            <a:r>
              <a:rPr lang="en-US" sz="3600" i="1" dirty="0">
                <a:latin typeface="Georgia" panose="02040502050405020303" pitchFamily="18" charset="0"/>
              </a:rPr>
              <a:t>24   	Scarcely are they planted, scarcely sown,</a:t>
            </a:r>
            <a:endParaRPr lang="en-US" sz="3600" dirty="0">
              <a:latin typeface="Georgia" panose="02040502050405020303" pitchFamily="18" charset="0"/>
            </a:endParaRPr>
          </a:p>
          <a:p>
            <a:pPr algn="ctr"/>
            <a:r>
              <a:rPr lang="en-US" sz="3600" i="1" dirty="0">
                <a:latin typeface="Georgia" panose="02040502050405020303" pitchFamily="18" charset="0"/>
              </a:rPr>
              <a:t>		scarcely has their stem taken root in the earth,</a:t>
            </a:r>
            <a:endParaRPr lang="en-US" sz="3600" dirty="0">
              <a:latin typeface="Georgia" panose="02040502050405020303" pitchFamily="18" charset="0"/>
            </a:endParaRPr>
          </a:p>
          <a:p>
            <a:pPr algn="ctr"/>
            <a:r>
              <a:rPr lang="en-US" sz="3600" i="1" dirty="0">
                <a:latin typeface="Georgia" panose="02040502050405020303" pitchFamily="18" charset="0"/>
              </a:rPr>
              <a:t>	 when he blows on them, and they wither,</a:t>
            </a:r>
            <a:endParaRPr lang="en-US" sz="3600" dirty="0">
              <a:latin typeface="Georgia" panose="02040502050405020303" pitchFamily="18" charset="0"/>
            </a:endParaRPr>
          </a:p>
          <a:p>
            <a:pPr algn="ctr"/>
            <a:r>
              <a:rPr lang="en-US" sz="3600" i="1" dirty="0">
                <a:latin typeface="Georgia" panose="02040502050405020303" pitchFamily="18" charset="0"/>
              </a:rPr>
              <a:t>		</a:t>
            </a:r>
            <a:r>
              <a:rPr lang="en-US" sz="3600" i="1" baseline="30000" dirty="0" err="1">
                <a:latin typeface="Georgia" panose="02040502050405020303" pitchFamily="18" charset="0"/>
              </a:rPr>
              <a:t>e</a:t>
            </a:r>
            <a:r>
              <a:rPr lang="en-US" sz="3600" i="1" dirty="0" err="1">
                <a:latin typeface="Georgia" panose="02040502050405020303" pitchFamily="18" charset="0"/>
              </a:rPr>
              <a:t>and</a:t>
            </a:r>
            <a:r>
              <a:rPr lang="en-US" sz="3600" i="1" dirty="0">
                <a:latin typeface="Georgia" panose="02040502050405020303" pitchFamily="18" charset="0"/>
              </a:rPr>
              <a:t> the tempest carries them off like stubble.</a:t>
            </a:r>
            <a:endParaRPr lang="en-US" sz="3600" dirty="0">
              <a:latin typeface="Georgia" panose="02040502050405020303" pitchFamily="18" charset="0"/>
            </a:endParaRPr>
          </a:p>
        </p:txBody>
      </p:sp>
      <p:sp>
        <p:nvSpPr>
          <p:cNvPr id="5" name="Slide Number Placeholder 4">
            <a:extLst>
              <a:ext uri="{FF2B5EF4-FFF2-40B4-BE49-F238E27FC236}">
                <a16:creationId xmlns:a16="http://schemas.microsoft.com/office/drawing/2014/main" id="{A5F4B7CE-2C24-90B8-CBBE-D4F735F53320}"/>
              </a:ext>
            </a:extLst>
          </p:cNvPr>
          <p:cNvSpPr>
            <a:spLocks noGrp="1"/>
          </p:cNvSpPr>
          <p:nvPr>
            <p:ph type="sldNum" sz="quarter" idx="12"/>
          </p:nvPr>
        </p:nvSpPr>
        <p:spPr/>
        <p:txBody>
          <a:bodyPr/>
          <a:lstStyle/>
          <a:p>
            <a:fld id="{47284799-C963-49EE-87A5-E1E866E9894B}" type="slidenum">
              <a:rPr lang="en-US" smtClean="0"/>
              <a:t>12</a:t>
            </a:fld>
            <a:endParaRPr lang="en-US"/>
          </a:p>
        </p:txBody>
      </p:sp>
    </p:spTree>
    <p:extLst>
      <p:ext uri="{BB962C8B-B14F-4D97-AF65-F5344CB8AC3E}">
        <p14:creationId xmlns:p14="http://schemas.microsoft.com/office/powerpoint/2010/main" val="1571785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C0E5725-7451-B3AF-E07D-125DA664E3A5}"/>
              </a:ext>
            </a:extLst>
          </p:cNvPr>
          <p:cNvSpPr txBox="1"/>
          <p:nvPr/>
        </p:nvSpPr>
        <p:spPr>
          <a:xfrm>
            <a:off x="566057" y="576943"/>
            <a:ext cx="10069286" cy="5632311"/>
          </a:xfrm>
          <a:prstGeom prst="rect">
            <a:avLst/>
          </a:prstGeom>
          <a:noFill/>
        </p:spPr>
        <p:txBody>
          <a:bodyPr wrap="square" rtlCol="0">
            <a:spAutoFit/>
          </a:bodyPr>
          <a:lstStyle/>
          <a:p>
            <a:pPr algn="ctr"/>
            <a:r>
              <a:rPr lang="en-US" sz="3600" b="1" i="1" dirty="0">
                <a:latin typeface="Georgia" panose="02040502050405020303" pitchFamily="18" charset="0"/>
              </a:rPr>
              <a:t>25</a:t>
            </a:r>
            <a:r>
              <a:rPr lang="en-US" sz="3600" i="1" dirty="0">
                <a:latin typeface="Georgia" panose="02040502050405020303" pitchFamily="18" charset="0"/>
              </a:rPr>
              <a:t>   	</a:t>
            </a:r>
            <a:r>
              <a:rPr lang="en-US" sz="3600" i="1" baseline="30000" dirty="0" err="1">
                <a:latin typeface="Georgia" panose="02040502050405020303" pitchFamily="18" charset="0"/>
              </a:rPr>
              <a:t>f</a:t>
            </a:r>
            <a:r>
              <a:rPr lang="en-US" sz="3600" i="1" dirty="0" err="1">
                <a:latin typeface="Georgia" panose="02040502050405020303" pitchFamily="18" charset="0"/>
              </a:rPr>
              <a:t>To</a:t>
            </a:r>
            <a:r>
              <a:rPr lang="en-US" sz="3600" i="1" dirty="0">
                <a:latin typeface="Georgia" panose="02040502050405020303" pitchFamily="18" charset="0"/>
              </a:rPr>
              <a:t> whom then will you compare me,</a:t>
            </a:r>
            <a:endParaRPr lang="en-US" sz="3600" dirty="0">
              <a:latin typeface="Georgia" panose="02040502050405020303" pitchFamily="18" charset="0"/>
            </a:endParaRPr>
          </a:p>
          <a:p>
            <a:pPr algn="ctr"/>
            <a:r>
              <a:rPr lang="en-US" sz="3600" i="1" dirty="0">
                <a:latin typeface="Georgia" panose="02040502050405020303" pitchFamily="18" charset="0"/>
              </a:rPr>
              <a:t>		that I should be like him? says the Holy One.</a:t>
            </a:r>
            <a:endParaRPr lang="en-US" sz="3600" dirty="0">
              <a:latin typeface="Georgia" panose="02040502050405020303" pitchFamily="18" charset="0"/>
            </a:endParaRPr>
          </a:p>
          <a:p>
            <a:pPr algn="ctr"/>
            <a:r>
              <a:rPr lang="en-US" sz="3600" b="1" i="1" dirty="0">
                <a:latin typeface="Georgia" panose="02040502050405020303" pitchFamily="18" charset="0"/>
              </a:rPr>
              <a:t>26</a:t>
            </a:r>
            <a:r>
              <a:rPr lang="en-US" sz="3600" i="1" dirty="0">
                <a:latin typeface="Georgia" panose="02040502050405020303" pitchFamily="18" charset="0"/>
              </a:rPr>
              <a:t> 	Lift up your eyes on high and see:</a:t>
            </a:r>
            <a:endParaRPr lang="en-US" sz="3600" dirty="0">
              <a:latin typeface="Georgia" panose="02040502050405020303" pitchFamily="18" charset="0"/>
            </a:endParaRPr>
          </a:p>
          <a:p>
            <a:pPr algn="ctr"/>
            <a:r>
              <a:rPr lang="en-US" sz="3600" i="1" dirty="0">
                <a:latin typeface="Georgia" panose="02040502050405020303" pitchFamily="18" charset="0"/>
              </a:rPr>
              <a:t>		who created these?</a:t>
            </a:r>
            <a:endParaRPr lang="en-US" sz="3600" dirty="0">
              <a:latin typeface="Georgia" panose="02040502050405020303" pitchFamily="18" charset="0"/>
            </a:endParaRPr>
          </a:p>
          <a:p>
            <a:pPr algn="ctr"/>
            <a:r>
              <a:rPr lang="en-US" sz="3600" i="1" dirty="0">
                <a:latin typeface="Georgia" panose="02040502050405020303" pitchFamily="18" charset="0"/>
              </a:rPr>
              <a:t>	 </a:t>
            </a:r>
            <a:r>
              <a:rPr lang="en-US" sz="3600" i="1" baseline="30000" dirty="0" err="1">
                <a:latin typeface="Georgia" panose="02040502050405020303" pitchFamily="18" charset="0"/>
              </a:rPr>
              <a:t>g</a:t>
            </a:r>
            <a:r>
              <a:rPr lang="en-US" sz="3600" i="1" dirty="0" err="1">
                <a:latin typeface="Georgia" panose="02040502050405020303" pitchFamily="18" charset="0"/>
              </a:rPr>
              <a:t>He</a:t>
            </a:r>
            <a:r>
              <a:rPr lang="en-US" sz="3600" i="1" dirty="0">
                <a:latin typeface="Georgia" panose="02040502050405020303" pitchFamily="18" charset="0"/>
              </a:rPr>
              <a:t> who brings out their host by number,</a:t>
            </a:r>
            <a:endParaRPr lang="en-US" sz="3600" dirty="0">
              <a:latin typeface="Georgia" panose="02040502050405020303" pitchFamily="18" charset="0"/>
            </a:endParaRPr>
          </a:p>
          <a:p>
            <a:pPr algn="ctr"/>
            <a:r>
              <a:rPr lang="en-US" sz="3600" i="1" dirty="0">
                <a:latin typeface="Georgia" panose="02040502050405020303" pitchFamily="18" charset="0"/>
              </a:rPr>
              <a:t>		calling them all by name;</a:t>
            </a:r>
            <a:endParaRPr lang="en-US" sz="3600" dirty="0">
              <a:latin typeface="Georgia" panose="02040502050405020303" pitchFamily="18" charset="0"/>
            </a:endParaRPr>
          </a:p>
          <a:p>
            <a:pPr algn="ctr"/>
            <a:r>
              <a:rPr lang="en-US" sz="3600" i="1" dirty="0">
                <a:latin typeface="Georgia" panose="02040502050405020303" pitchFamily="18" charset="0"/>
              </a:rPr>
              <a:t>	 by the greatness of his might,</a:t>
            </a:r>
            <a:endParaRPr lang="en-US" sz="3600" dirty="0">
              <a:latin typeface="Georgia" panose="02040502050405020303" pitchFamily="18" charset="0"/>
            </a:endParaRPr>
          </a:p>
          <a:p>
            <a:pPr algn="ctr"/>
            <a:r>
              <a:rPr lang="en-US" sz="3600" i="1" dirty="0">
                <a:latin typeface="Georgia" panose="02040502050405020303" pitchFamily="18" charset="0"/>
              </a:rPr>
              <a:t>		and because he is strong in power,</a:t>
            </a:r>
            <a:endParaRPr lang="en-US" sz="3600" dirty="0">
              <a:latin typeface="Georgia" panose="02040502050405020303" pitchFamily="18" charset="0"/>
            </a:endParaRPr>
          </a:p>
          <a:p>
            <a:pPr algn="ctr"/>
            <a:r>
              <a:rPr lang="en-US" sz="3600" i="1" dirty="0">
                <a:latin typeface="Georgia" panose="02040502050405020303" pitchFamily="18" charset="0"/>
              </a:rPr>
              <a:t>		not one is missing.</a:t>
            </a:r>
            <a:endParaRPr lang="en-US" sz="3600" dirty="0">
              <a:latin typeface="Georgia" panose="02040502050405020303" pitchFamily="18" charset="0"/>
            </a:endParaRPr>
          </a:p>
        </p:txBody>
      </p:sp>
      <p:sp>
        <p:nvSpPr>
          <p:cNvPr id="4" name="Slide Number Placeholder 3">
            <a:extLst>
              <a:ext uri="{FF2B5EF4-FFF2-40B4-BE49-F238E27FC236}">
                <a16:creationId xmlns:a16="http://schemas.microsoft.com/office/drawing/2014/main" id="{60C34589-11BA-6AAB-9794-5FF4A4622564}"/>
              </a:ext>
            </a:extLst>
          </p:cNvPr>
          <p:cNvSpPr>
            <a:spLocks noGrp="1"/>
          </p:cNvSpPr>
          <p:nvPr>
            <p:ph type="sldNum" sz="quarter" idx="12"/>
          </p:nvPr>
        </p:nvSpPr>
        <p:spPr/>
        <p:txBody>
          <a:bodyPr/>
          <a:lstStyle/>
          <a:p>
            <a:fld id="{47284799-C963-49EE-87A5-E1E866E9894B}" type="slidenum">
              <a:rPr lang="en-US" smtClean="0"/>
              <a:t>13</a:t>
            </a:fld>
            <a:endParaRPr lang="en-US"/>
          </a:p>
        </p:txBody>
      </p:sp>
    </p:spTree>
    <p:extLst>
      <p:ext uri="{BB962C8B-B14F-4D97-AF65-F5344CB8AC3E}">
        <p14:creationId xmlns:p14="http://schemas.microsoft.com/office/powerpoint/2010/main" val="629535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42249F-209E-F831-4F05-3A8C9B910AD5}"/>
              </a:ext>
            </a:extLst>
          </p:cNvPr>
          <p:cNvSpPr txBox="1"/>
          <p:nvPr/>
        </p:nvSpPr>
        <p:spPr>
          <a:xfrm>
            <a:off x="762000" y="892629"/>
            <a:ext cx="10820400" cy="3323987"/>
          </a:xfrm>
          <a:prstGeom prst="rect">
            <a:avLst/>
          </a:prstGeom>
          <a:noFill/>
        </p:spPr>
        <p:txBody>
          <a:bodyPr wrap="square" rtlCol="0">
            <a:spAutoFit/>
          </a:bodyPr>
          <a:lstStyle/>
          <a:p>
            <a:endParaRPr lang="en-US" sz="4000" b="1" dirty="0">
              <a:latin typeface="Georgia" panose="02040502050405020303" pitchFamily="18" charset="0"/>
            </a:endParaRPr>
          </a:p>
          <a:p>
            <a:r>
              <a:rPr lang="en-US" sz="4000" b="1" dirty="0">
                <a:latin typeface="Georgia" panose="02040502050405020303" pitchFamily="18" charset="0"/>
              </a:rPr>
              <a:t>9. He is the Everlasting God (v. 28a)</a:t>
            </a:r>
          </a:p>
          <a:p>
            <a:endParaRPr lang="en-US" sz="4000" dirty="0">
              <a:latin typeface="Georgia" panose="02040502050405020303" pitchFamily="18" charset="0"/>
            </a:endParaRPr>
          </a:p>
          <a:p>
            <a:r>
              <a:rPr lang="en-US" dirty="0"/>
              <a:t> </a:t>
            </a:r>
          </a:p>
          <a:p>
            <a:r>
              <a:rPr lang="en-US" sz="3600" b="1" i="1" dirty="0">
                <a:latin typeface="Georgia" panose="02040502050405020303" pitchFamily="18" charset="0"/>
              </a:rPr>
              <a:t>28a</a:t>
            </a:r>
            <a:r>
              <a:rPr lang="en-US" sz="3600" i="1" dirty="0">
                <a:latin typeface="Georgia" panose="02040502050405020303" pitchFamily="18" charset="0"/>
              </a:rPr>
              <a:t> 	Have you not known? Have you not heard? The LORD is </a:t>
            </a:r>
            <a:r>
              <a:rPr lang="en-US" sz="3600" i="1" baseline="30000" dirty="0" err="1">
                <a:latin typeface="Georgia" panose="02040502050405020303" pitchFamily="18" charset="0"/>
              </a:rPr>
              <a:t>j</a:t>
            </a:r>
            <a:r>
              <a:rPr lang="en-US" sz="3600" i="1" dirty="0" err="1">
                <a:latin typeface="Georgia" panose="02040502050405020303" pitchFamily="18" charset="0"/>
              </a:rPr>
              <a:t>the</a:t>
            </a:r>
            <a:r>
              <a:rPr lang="en-US" sz="3600" i="1" dirty="0">
                <a:latin typeface="Georgia" panose="02040502050405020303" pitchFamily="18" charset="0"/>
              </a:rPr>
              <a:t> everlasting God,	</a:t>
            </a:r>
            <a:endParaRPr lang="en-US" sz="3600" dirty="0">
              <a:latin typeface="Georgia" panose="02040502050405020303" pitchFamily="18" charset="0"/>
            </a:endParaRPr>
          </a:p>
        </p:txBody>
      </p:sp>
      <p:sp>
        <p:nvSpPr>
          <p:cNvPr id="3" name="Slide Number Placeholder 2">
            <a:extLst>
              <a:ext uri="{FF2B5EF4-FFF2-40B4-BE49-F238E27FC236}">
                <a16:creationId xmlns:a16="http://schemas.microsoft.com/office/drawing/2014/main" id="{BB7071BA-9840-3D13-47D1-C6F8C736C2FA}"/>
              </a:ext>
            </a:extLst>
          </p:cNvPr>
          <p:cNvSpPr>
            <a:spLocks noGrp="1"/>
          </p:cNvSpPr>
          <p:nvPr>
            <p:ph type="sldNum" sz="quarter" idx="12"/>
          </p:nvPr>
        </p:nvSpPr>
        <p:spPr/>
        <p:txBody>
          <a:bodyPr/>
          <a:lstStyle/>
          <a:p>
            <a:fld id="{47284799-C963-49EE-87A5-E1E866E9894B}" type="slidenum">
              <a:rPr lang="en-US" smtClean="0"/>
              <a:t>14</a:t>
            </a:fld>
            <a:endParaRPr lang="en-US"/>
          </a:p>
        </p:txBody>
      </p:sp>
    </p:spTree>
    <p:extLst>
      <p:ext uri="{BB962C8B-B14F-4D97-AF65-F5344CB8AC3E}">
        <p14:creationId xmlns:p14="http://schemas.microsoft.com/office/powerpoint/2010/main" val="25898376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C832FED-6205-9EB6-B3B7-D9AB180E47C9}"/>
              </a:ext>
            </a:extLst>
          </p:cNvPr>
          <p:cNvSpPr>
            <a:spLocks noGrp="1"/>
          </p:cNvSpPr>
          <p:nvPr>
            <p:ph type="sldNum" sz="quarter" idx="12"/>
          </p:nvPr>
        </p:nvSpPr>
        <p:spPr/>
        <p:txBody>
          <a:bodyPr/>
          <a:lstStyle/>
          <a:p>
            <a:fld id="{47284799-C963-49EE-87A5-E1E866E9894B}" type="slidenum">
              <a:rPr lang="en-US" smtClean="0"/>
              <a:t>15</a:t>
            </a:fld>
            <a:endParaRPr lang="en-US"/>
          </a:p>
        </p:txBody>
      </p:sp>
      <p:sp>
        <p:nvSpPr>
          <p:cNvPr id="3" name="TextBox 2">
            <a:extLst>
              <a:ext uri="{FF2B5EF4-FFF2-40B4-BE49-F238E27FC236}">
                <a16:creationId xmlns:a16="http://schemas.microsoft.com/office/drawing/2014/main" id="{6EF4F420-52EE-BA43-79A5-10603673927B}"/>
              </a:ext>
            </a:extLst>
          </p:cNvPr>
          <p:cNvSpPr txBox="1"/>
          <p:nvPr/>
        </p:nvSpPr>
        <p:spPr>
          <a:xfrm>
            <a:off x="272143" y="381000"/>
            <a:ext cx="11190514" cy="3385542"/>
          </a:xfrm>
          <a:prstGeom prst="rect">
            <a:avLst/>
          </a:prstGeom>
          <a:noFill/>
        </p:spPr>
        <p:txBody>
          <a:bodyPr wrap="square" rtlCol="0">
            <a:spAutoFit/>
          </a:bodyPr>
          <a:lstStyle/>
          <a:p>
            <a:pPr algn="ctr"/>
            <a:endParaRPr lang="en-US" sz="4000" b="1" dirty="0">
              <a:latin typeface="Georgia" panose="02040502050405020303" pitchFamily="18" charset="0"/>
            </a:endParaRPr>
          </a:p>
          <a:p>
            <a:pPr algn="ctr"/>
            <a:endParaRPr lang="en-US" sz="4000" b="1" dirty="0">
              <a:latin typeface="Georgia" panose="02040502050405020303" pitchFamily="18" charset="0"/>
            </a:endParaRPr>
          </a:p>
          <a:p>
            <a:pPr algn="ctr"/>
            <a:endParaRPr lang="en-US" sz="4000" b="1" dirty="0">
              <a:latin typeface="Georgia" panose="02040502050405020303" pitchFamily="18" charset="0"/>
            </a:endParaRPr>
          </a:p>
          <a:p>
            <a:pPr algn="ctr"/>
            <a:r>
              <a:rPr lang="en-US" sz="4000" b="1" dirty="0">
                <a:latin typeface="Georgia" panose="02040502050405020303" pitchFamily="18" charset="0"/>
              </a:rPr>
              <a:t>10. He is the Creator (v.28b)</a:t>
            </a:r>
            <a:endParaRPr lang="en-US" sz="4000" dirty="0">
              <a:latin typeface="Georgia" panose="02040502050405020303" pitchFamily="18" charset="0"/>
            </a:endParaRPr>
          </a:p>
          <a:p>
            <a:pPr algn="ctr"/>
            <a:r>
              <a:rPr lang="en-US" b="1" dirty="0"/>
              <a:t> </a:t>
            </a:r>
            <a:endParaRPr lang="en-US" dirty="0"/>
          </a:p>
          <a:p>
            <a:pPr algn="ctr"/>
            <a:r>
              <a:rPr lang="en-US" sz="3600" i="1" dirty="0">
                <a:latin typeface="Georgia" panose="02040502050405020303" pitchFamily="18" charset="0"/>
              </a:rPr>
              <a:t>28b the Creator of the ends of the earth.</a:t>
            </a:r>
            <a:endParaRPr lang="en-US" sz="3600" dirty="0">
              <a:latin typeface="Georgia" panose="02040502050405020303" pitchFamily="18" charset="0"/>
            </a:endParaRPr>
          </a:p>
        </p:txBody>
      </p:sp>
    </p:spTree>
    <p:extLst>
      <p:ext uri="{BB962C8B-B14F-4D97-AF65-F5344CB8AC3E}">
        <p14:creationId xmlns:p14="http://schemas.microsoft.com/office/powerpoint/2010/main" val="3181180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58D4DE-712C-D28B-225F-F80CE2E8520F}"/>
              </a:ext>
            </a:extLst>
          </p:cNvPr>
          <p:cNvSpPr>
            <a:spLocks noGrp="1"/>
          </p:cNvSpPr>
          <p:nvPr>
            <p:ph type="sldNum" sz="quarter" idx="12"/>
          </p:nvPr>
        </p:nvSpPr>
        <p:spPr/>
        <p:txBody>
          <a:bodyPr/>
          <a:lstStyle/>
          <a:p>
            <a:fld id="{47284799-C963-49EE-87A5-E1E866E9894B}" type="slidenum">
              <a:rPr lang="en-US" smtClean="0"/>
              <a:t>16</a:t>
            </a:fld>
            <a:endParaRPr lang="en-US"/>
          </a:p>
        </p:txBody>
      </p:sp>
      <p:sp>
        <p:nvSpPr>
          <p:cNvPr id="3" name="TextBox 2">
            <a:extLst>
              <a:ext uri="{FF2B5EF4-FFF2-40B4-BE49-F238E27FC236}">
                <a16:creationId xmlns:a16="http://schemas.microsoft.com/office/drawing/2014/main" id="{6B1B1CED-0EF3-FBDC-2388-2B65B79819CB}"/>
              </a:ext>
            </a:extLst>
          </p:cNvPr>
          <p:cNvSpPr txBox="1"/>
          <p:nvPr/>
        </p:nvSpPr>
        <p:spPr>
          <a:xfrm>
            <a:off x="544287" y="261257"/>
            <a:ext cx="11103428" cy="6247864"/>
          </a:xfrm>
          <a:prstGeom prst="rect">
            <a:avLst/>
          </a:prstGeom>
          <a:noFill/>
        </p:spPr>
        <p:txBody>
          <a:bodyPr wrap="square" rtlCol="0">
            <a:spAutoFit/>
          </a:bodyPr>
          <a:lstStyle/>
          <a:p>
            <a:pPr algn="ctr"/>
            <a:r>
              <a:rPr lang="en-US" sz="4000" b="1" dirty="0">
                <a:latin typeface="Georgia" panose="02040502050405020303" pitchFamily="18" charset="0"/>
              </a:rPr>
              <a:t>II. The Worthiness Discounted </a:t>
            </a:r>
            <a:r>
              <a:rPr lang="en-US" sz="3600" b="1" dirty="0">
                <a:latin typeface="Georgia" panose="02040502050405020303" pitchFamily="18" charset="0"/>
              </a:rPr>
              <a:t>(vv. 27-28)</a:t>
            </a:r>
            <a:endParaRPr lang="en-US" sz="3600" dirty="0">
              <a:latin typeface="Georgia" panose="02040502050405020303" pitchFamily="18" charset="0"/>
            </a:endParaRPr>
          </a:p>
          <a:p>
            <a:pPr algn="ctr"/>
            <a:r>
              <a:rPr lang="en-US" sz="3600" dirty="0">
                <a:latin typeface="Georgia" panose="02040502050405020303" pitchFamily="18" charset="0"/>
              </a:rPr>
              <a:t> </a:t>
            </a:r>
          </a:p>
          <a:p>
            <a:pPr algn="ctr"/>
            <a:r>
              <a:rPr lang="en-US" sz="3600" i="1" dirty="0">
                <a:latin typeface="Georgia" panose="02040502050405020303" pitchFamily="18" charset="0"/>
              </a:rPr>
              <a:t>27</a:t>
            </a:r>
            <a:r>
              <a:rPr lang="en-US" sz="3600" b="1" i="1" dirty="0">
                <a:latin typeface="Georgia" panose="02040502050405020303" pitchFamily="18" charset="0"/>
              </a:rPr>
              <a:t> 	</a:t>
            </a:r>
            <a:r>
              <a:rPr lang="en-US" sz="3600" i="1" dirty="0">
                <a:latin typeface="Georgia" panose="02040502050405020303" pitchFamily="18" charset="0"/>
              </a:rPr>
              <a:t>Why do you say, O Jacob,</a:t>
            </a:r>
            <a:endParaRPr lang="en-US" sz="3600" dirty="0">
              <a:latin typeface="Georgia" panose="02040502050405020303" pitchFamily="18" charset="0"/>
            </a:endParaRPr>
          </a:p>
          <a:p>
            <a:pPr algn="ctr"/>
            <a:r>
              <a:rPr lang="en-US" sz="3600" i="1" dirty="0">
                <a:latin typeface="Georgia" panose="02040502050405020303" pitchFamily="18" charset="0"/>
              </a:rPr>
              <a:t>		and speak, O Israel,</a:t>
            </a:r>
            <a:endParaRPr lang="en-US" sz="3600" dirty="0">
              <a:latin typeface="Georgia" panose="02040502050405020303" pitchFamily="18" charset="0"/>
            </a:endParaRPr>
          </a:p>
          <a:p>
            <a:pPr algn="ctr"/>
            <a:r>
              <a:rPr lang="en-US" sz="3600" i="1" dirty="0">
                <a:latin typeface="Georgia" panose="02040502050405020303" pitchFamily="18" charset="0"/>
              </a:rPr>
              <a:t>	 </a:t>
            </a:r>
            <a:r>
              <a:rPr lang="en-US" sz="3600" i="1" baseline="30000" dirty="0" err="1">
                <a:latin typeface="Georgia" panose="02040502050405020303" pitchFamily="18" charset="0"/>
              </a:rPr>
              <a:t>h</a:t>
            </a:r>
            <a:r>
              <a:rPr lang="en-US" sz="3600" i="1" dirty="0" err="1">
                <a:latin typeface="Georgia" panose="02040502050405020303" pitchFamily="18" charset="0"/>
              </a:rPr>
              <a:t>“My</a:t>
            </a:r>
            <a:r>
              <a:rPr lang="en-US" sz="3600" i="1" dirty="0">
                <a:latin typeface="Georgia" panose="02040502050405020303" pitchFamily="18" charset="0"/>
              </a:rPr>
              <a:t> way is hidden from the LORD,</a:t>
            </a:r>
            <a:endParaRPr lang="en-US" sz="3600" dirty="0">
              <a:latin typeface="Georgia" panose="02040502050405020303" pitchFamily="18" charset="0"/>
            </a:endParaRPr>
          </a:p>
          <a:p>
            <a:pPr algn="ctr"/>
            <a:r>
              <a:rPr lang="en-US" sz="3600" i="1" dirty="0">
                <a:latin typeface="Georgia" panose="02040502050405020303" pitchFamily="18" charset="0"/>
              </a:rPr>
              <a:t>		</a:t>
            </a:r>
            <a:r>
              <a:rPr lang="en-US" sz="3600" i="1" baseline="30000" dirty="0" err="1">
                <a:latin typeface="Georgia" panose="02040502050405020303" pitchFamily="18" charset="0"/>
              </a:rPr>
              <a:t>i</a:t>
            </a:r>
            <a:r>
              <a:rPr lang="en-US" sz="3600" i="1" dirty="0" err="1">
                <a:latin typeface="Georgia" panose="02040502050405020303" pitchFamily="18" charset="0"/>
              </a:rPr>
              <a:t>and</a:t>
            </a:r>
            <a:r>
              <a:rPr lang="en-US" sz="3600" i="1" dirty="0">
                <a:latin typeface="Georgia" panose="02040502050405020303" pitchFamily="18" charset="0"/>
              </a:rPr>
              <a:t> my right is disregarded by my God”?</a:t>
            </a:r>
            <a:endParaRPr lang="en-US" sz="3600" dirty="0">
              <a:latin typeface="Georgia" panose="02040502050405020303" pitchFamily="18" charset="0"/>
            </a:endParaRPr>
          </a:p>
          <a:p>
            <a:pPr algn="ctr"/>
            <a:r>
              <a:rPr lang="en-US" sz="3600" i="1" dirty="0">
                <a:latin typeface="Georgia" panose="02040502050405020303" pitchFamily="18" charset="0"/>
              </a:rPr>
              <a:t>28 	Have you not known? Have you not heard?</a:t>
            </a:r>
            <a:endParaRPr lang="en-US" sz="3600" dirty="0">
              <a:latin typeface="Georgia" panose="02040502050405020303" pitchFamily="18" charset="0"/>
            </a:endParaRPr>
          </a:p>
          <a:p>
            <a:pPr algn="ctr"/>
            <a:r>
              <a:rPr lang="en-US" sz="3600" i="1" dirty="0">
                <a:latin typeface="Georgia" panose="02040502050405020303" pitchFamily="18" charset="0"/>
              </a:rPr>
              <a:t>	 The LORD is </a:t>
            </a:r>
            <a:r>
              <a:rPr lang="en-US" sz="3600" i="1" baseline="30000" dirty="0" err="1">
                <a:latin typeface="Georgia" panose="02040502050405020303" pitchFamily="18" charset="0"/>
              </a:rPr>
              <a:t>j</a:t>
            </a:r>
            <a:r>
              <a:rPr lang="en-US" sz="3600" i="1" dirty="0" err="1">
                <a:latin typeface="Georgia" panose="02040502050405020303" pitchFamily="18" charset="0"/>
              </a:rPr>
              <a:t>the</a:t>
            </a:r>
            <a:r>
              <a:rPr lang="en-US" sz="3600" i="1" dirty="0">
                <a:latin typeface="Georgia" panose="02040502050405020303" pitchFamily="18" charset="0"/>
              </a:rPr>
              <a:t> everlasting God,</a:t>
            </a:r>
            <a:endParaRPr lang="en-US" sz="3600" dirty="0">
              <a:latin typeface="Georgia" panose="02040502050405020303" pitchFamily="18" charset="0"/>
            </a:endParaRPr>
          </a:p>
          <a:p>
            <a:pPr algn="ctr"/>
            <a:r>
              <a:rPr lang="en-US" sz="3600" i="1" dirty="0">
                <a:latin typeface="Georgia" panose="02040502050405020303" pitchFamily="18" charset="0"/>
              </a:rPr>
              <a:t>		the Creator of the ends of the earth.</a:t>
            </a:r>
            <a:endParaRPr lang="en-US" sz="3600" dirty="0">
              <a:latin typeface="Georgia" panose="02040502050405020303" pitchFamily="18" charset="0"/>
            </a:endParaRPr>
          </a:p>
          <a:p>
            <a:pPr algn="ctr"/>
            <a:r>
              <a:rPr lang="en-US" sz="3600" i="1" dirty="0">
                <a:latin typeface="Georgia" panose="02040502050405020303" pitchFamily="18" charset="0"/>
              </a:rPr>
              <a:t>	 He does not faint or grow weary;</a:t>
            </a:r>
            <a:endParaRPr lang="en-US" sz="3600" dirty="0">
              <a:latin typeface="Georgia" panose="02040502050405020303" pitchFamily="18" charset="0"/>
            </a:endParaRPr>
          </a:p>
          <a:p>
            <a:pPr algn="ctr"/>
            <a:r>
              <a:rPr lang="en-US" sz="3600" i="1" dirty="0">
                <a:latin typeface="Georgia" panose="02040502050405020303" pitchFamily="18" charset="0"/>
              </a:rPr>
              <a:t>		</a:t>
            </a:r>
            <a:r>
              <a:rPr lang="en-US" sz="3600" i="1" baseline="30000" dirty="0" err="1">
                <a:latin typeface="Georgia" panose="02040502050405020303" pitchFamily="18" charset="0"/>
              </a:rPr>
              <a:t>k</a:t>
            </a:r>
            <a:r>
              <a:rPr lang="en-US" sz="3600" i="1" dirty="0" err="1">
                <a:latin typeface="Georgia" panose="02040502050405020303" pitchFamily="18" charset="0"/>
              </a:rPr>
              <a:t>his</a:t>
            </a:r>
            <a:r>
              <a:rPr lang="en-US" sz="3600" i="1" dirty="0">
                <a:latin typeface="Georgia" panose="02040502050405020303" pitchFamily="18" charset="0"/>
              </a:rPr>
              <a:t> understanding is unsearchable.</a:t>
            </a:r>
            <a:endParaRPr lang="en-US" sz="3600" dirty="0">
              <a:latin typeface="Georgia" panose="02040502050405020303" pitchFamily="18" charset="0"/>
            </a:endParaRPr>
          </a:p>
        </p:txBody>
      </p:sp>
    </p:spTree>
    <p:extLst>
      <p:ext uri="{BB962C8B-B14F-4D97-AF65-F5344CB8AC3E}">
        <p14:creationId xmlns:p14="http://schemas.microsoft.com/office/powerpoint/2010/main" val="63589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9807EF4-614E-423B-F8CA-84BBE249E0AD}"/>
              </a:ext>
            </a:extLst>
          </p:cNvPr>
          <p:cNvSpPr>
            <a:spLocks noGrp="1"/>
          </p:cNvSpPr>
          <p:nvPr>
            <p:ph type="sldNum" sz="quarter" idx="12"/>
          </p:nvPr>
        </p:nvSpPr>
        <p:spPr/>
        <p:txBody>
          <a:bodyPr/>
          <a:lstStyle/>
          <a:p>
            <a:fld id="{47284799-C963-49EE-87A5-E1E866E9894B}" type="slidenum">
              <a:rPr lang="en-US" smtClean="0"/>
              <a:t>17</a:t>
            </a:fld>
            <a:endParaRPr lang="en-US"/>
          </a:p>
        </p:txBody>
      </p:sp>
      <p:sp>
        <p:nvSpPr>
          <p:cNvPr id="3" name="TextBox 2">
            <a:extLst>
              <a:ext uri="{FF2B5EF4-FFF2-40B4-BE49-F238E27FC236}">
                <a16:creationId xmlns:a16="http://schemas.microsoft.com/office/drawing/2014/main" id="{F1FD9C9D-260A-EE96-1917-BEACADEE7F1A}"/>
              </a:ext>
            </a:extLst>
          </p:cNvPr>
          <p:cNvSpPr txBox="1"/>
          <p:nvPr/>
        </p:nvSpPr>
        <p:spPr>
          <a:xfrm>
            <a:off x="239486" y="239486"/>
            <a:ext cx="11658599" cy="6217087"/>
          </a:xfrm>
          <a:prstGeom prst="rect">
            <a:avLst/>
          </a:prstGeom>
          <a:noFill/>
        </p:spPr>
        <p:txBody>
          <a:bodyPr wrap="square" rtlCol="0">
            <a:spAutoFit/>
          </a:bodyPr>
          <a:lstStyle/>
          <a:p>
            <a:pPr algn="ctr"/>
            <a:r>
              <a:rPr lang="en-US" sz="4000" b="1" dirty="0">
                <a:latin typeface="Georgia" panose="02040502050405020303" pitchFamily="18" charset="0"/>
              </a:rPr>
              <a:t>III. The Worthiness Experienced </a:t>
            </a:r>
            <a:r>
              <a:rPr lang="en-US" sz="3200" b="1" dirty="0">
                <a:latin typeface="Georgia" panose="02040502050405020303" pitchFamily="18" charset="0"/>
              </a:rPr>
              <a:t>(vv. 29-31)</a:t>
            </a:r>
            <a:endParaRPr lang="en-US" sz="3200" dirty="0">
              <a:latin typeface="Georgia" panose="02040502050405020303" pitchFamily="18" charset="0"/>
            </a:endParaRPr>
          </a:p>
          <a:p>
            <a:pPr algn="ctr"/>
            <a:r>
              <a:rPr lang="en-US" sz="3200" b="1" dirty="0">
                <a:latin typeface="Georgia" panose="02040502050405020303" pitchFamily="18" charset="0"/>
              </a:rPr>
              <a:t> </a:t>
            </a:r>
            <a:endParaRPr lang="en-US" sz="3200" dirty="0">
              <a:latin typeface="Georgia" panose="02040502050405020303" pitchFamily="18" charset="0"/>
            </a:endParaRPr>
          </a:p>
          <a:p>
            <a:pPr algn="ctr"/>
            <a:r>
              <a:rPr lang="en-US" sz="2800" i="1" dirty="0">
                <a:latin typeface="Georgia" panose="02040502050405020303" pitchFamily="18" charset="0"/>
              </a:rPr>
              <a:t>28 	Have you not known? Have you not heard?</a:t>
            </a:r>
            <a:endParaRPr lang="en-US" sz="2800" dirty="0">
              <a:latin typeface="Georgia" panose="02040502050405020303" pitchFamily="18" charset="0"/>
            </a:endParaRPr>
          </a:p>
          <a:p>
            <a:pPr algn="ctr"/>
            <a:r>
              <a:rPr lang="en-US" sz="2800" i="1" dirty="0">
                <a:latin typeface="Georgia" panose="02040502050405020303" pitchFamily="18" charset="0"/>
              </a:rPr>
              <a:t>	 The LORD is </a:t>
            </a:r>
            <a:r>
              <a:rPr lang="en-US" sz="2800" i="1" baseline="30000" dirty="0" err="1">
                <a:latin typeface="Georgia" panose="02040502050405020303" pitchFamily="18" charset="0"/>
              </a:rPr>
              <a:t>j</a:t>
            </a:r>
            <a:r>
              <a:rPr lang="en-US" sz="2800" i="1" dirty="0" err="1">
                <a:latin typeface="Georgia" panose="02040502050405020303" pitchFamily="18" charset="0"/>
              </a:rPr>
              <a:t>the</a:t>
            </a:r>
            <a:r>
              <a:rPr lang="en-US" sz="2800" i="1" dirty="0">
                <a:latin typeface="Georgia" panose="02040502050405020303" pitchFamily="18" charset="0"/>
              </a:rPr>
              <a:t> everlasting God,	</a:t>
            </a:r>
            <a:endParaRPr lang="en-US" sz="2800" dirty="0">
              <a:latin typeface="Georgia" panose="02040502050405020303" pitchFamily="18" charset="0"/>
            </a:endParaRPr>
          </a:p>
          <a:p>
            <a:pPr algn="ctr"/>
            <a:r>
              <a:rPr lang="en-US" sz="2800" i="1" dirty="0">
                <a:latin typeface="Georgia" panose="02040502050405020303" pitchFamily="18" charset="0"/>
              </a:rPr>
              <a:t>	the Creator of the ends of the earth.</a:t>
            </a:r>
            <a:endParaRPr lang="en-US" sz="2800" dirty="0">
              <a:latin typeface="Georgia" panose="02040502050405020303" pitchFamily="18" charset="0"/>
            </a:endParaRPr>
          </a:p>
          <a:p>
            <a:pPr algn="ctr"/>
            <a:r>
              <a:rPr lang="en-US" sz="2800" i="1" dirty="0">
                <a:latin typeface="Georgia" panose="02040502050405020303" pitchFamily="18" charset="0"/>
              </a:rPr>
              <a:t>29 	He gives power to the faint,</a:t>
            </a:r>
            <a:endParaRPr lang="en-US" sz="2800" dirty="0">
              <a:latin typeface="Georgia" panose="02040502050405020303" pitchFamily="18" charset="0"/>
            </a:endParaRPr>
          </a:p>
          <a:p>
            <a:pPr algn="ctr"/>
            <a:r>
              <a:rPr lang="en-US" sz="2800" i="1" dirty="0">
                <a:latin typeface="Georgia" panose="02040502050405020303" pitchFamily="18" charset="0"/>
              </a:rPr>
              <a:t>		and to him who has no might he increases strength.</a:t>
            </a:r>
            <a:endParaRPr lang="en-US" sz="2800" dirty="0">
              <a:latin typeface="Georgia" panose="02040502050405020303" pitchFamily="18" charset="0"/>
            </a:endParaRPr>
          </a:p>
          <a:p>
            <a:pPr algn="ctr"/>
            <a:r>
              <a:rPr lang="en-US" sz="2800" i="1" dirty="0">
                <a:latin typeface="Georgia" panose="02040502050405020303" pitchFamily="18" charset="0"/>
              </a:rPr>
              <a:t>30 	Even youths shall faint and be weary,</a:t>
            </a:r>
            <a:endParaRPr lang="en-US" sz="2800" dirty="0">
              <a:latin typeface="Georgia" panose="02040502050405020303" pitchFamily="18" charset="0"/>
            </a:endParaRPr>
          </a:p>
          <a:p>
            <a:pPr algn="ctr"/>
            <a:r>
              <a:rPr lang="en-US" sz="2800" i="1" dirty="0">
                <a:latin typeface="Georgia" panose="02040502050405020303" pitchFamily="18" charset="0"/>
              </a:rPr>
              <a:t>		and young men shall fall exhausted;</a:t>
            </a:r>
            <a:endParaRPr lang="en-US" sz="2800" dirty="0">
              <a:latin typeface="Georgia" panose="02040502050405020303" pitchFamily="18" charset="0"/>
            </a:endParaRPr>
          </a:p>
          <a:p>
            <a:pPr algn="ctr"/>
            <a:r>
              <a:rPr lang="en-US" sz="2800" i="1" dirty="0">
                <a:latin typeface="Georgia" panose="02040502050405020303" pitchFamily="18" charset="0"/>
              </a:rPr>
              <a:t>31 	but </a:t>
            </a:r>
            <a:r>
              <a:rPr lang="en-US" sz="2800" i="1" baseline="30000" dirty="0" err="1">
                <a:latin typeface="Georgia" panose="02040502050405020303" pitchFamily="18" charset="0"/>
              </a:rPr>
              <a:t>l</a:t>
            </a:r>
            <a:r>
              <a:rPr lang="en-US" sz="2800" i="1" dirty="0" err="1">
                <a:latin typeface="Georgia" panose="02040502050405020303" pitchFamily="18" charset="0"/>
              </a:rPr>
              <a:t>they</a:t>
            </a:r>
            <a:r>
              <a:rPr lang="en-US" sz="2800" i="1" dirty="0">
                <a:latin typeface="Georgia" panose="02040502050405020303" pitchFamily="18" charset="0"/>
              </a:rPr>
              <a:t> who wait for the LORD shall renew their strength;</a:t>
            </a:r>
            <a:endParaRPr lang="en-US" sz="2800" dirty="0">
              <a:latin typeface="Georgia" panose="02040502050405020303" pitchFamily="18" charset="0"/>
            </a:endParaRPr>
          </a:p>
          <a:p>
            <a:pPr algn="ctr"/>
            <a:r>
              <a:rPr lang="en-US" sz="2800" i="1" dirty="0">
                <a:latin typeface="Georgia" panose="02040502050405020303" pitchFamily="18" charset="0"/>
              </a:rPr>
              <a:t>		they shall mount up with wings </a:t>
            </a:r>
            <a:r>
              <a:rPr lang="en-US" sz="2800" i="1" baseline="30000" dirty="0" err="1">
                <a:latin typeface="Georgia" panose="02040502050405020303" pitchFamily="18" charset="0"/>
              </a:rPr>
              <a:t>m</a:t>
            </a:r>
            <a:r>
              <a:rPr lang="en-US" sz="2800" i="1" dirty="0" err="1">
                <a:latin typeface="Georgia" panose="02040502050405020303" pitchFamily="18" charset="0"/>
              </a:rPr>
              <a:t>like</a:t>
            </a:r>
            <a:r>
              <a:rPr lang="en-US" sz="2800" i="1" dirty="0">
                <a:latin typeface="Georgia" panose="02040502050405020303" pitchFamily="18" charset="0"/>
              </a:rPr>
              <a:t> eagles;</a:t>
            </a:r>
            <a:endParaRPr lang="en-US" sz="2800" dirty="0">
              <a:latin typeface="Georgia" panose="02040502050405020303" pitchFamily="18" charset="0"/>
            </a:endParaRPr>
          </a:p>
          <a:p>
            <a:pPr algn="ctr"/>
            <a:r>
              <a:rPr lang="en-US" sz="2800" i="1" dirty="0">
                <a:latin typeface="Georgia" panose="02040502050405020303" pitchFamily="18" charset="0"/>
              </a:rPr>
              <a:t>	 they shall run and not be weary;</a:t>
            </a:r>
            <a:endParaRPr lang="en-US" sz="2800" dirty="0">
              <a:latin typeface="Georgia" panose="02040502050405020303" pitchFamily="18" charset="0"/>
            </a:endParaRPr>
          </a:p>
          <a:p>
            <a:pPr algn="ctr"/>
            <a:r>
              <a:rPr lang="en-US" sz="2800" i="1" dirty="0">
                <a:latin typeface="Georgia" panose="02040502050405020303" pitchFamily="18" charset="0"/>
              </a:rPr>
              <a:t>		they shall walk and not faint.</a:t>
            </a:r>
            <a:endParaRPr lang="en-US" sz="2800" dirty="0">
              <a:latin typeface="Georgia" panose="02040502050405020303" pitchFamily="18" charset="0"/>
            </a:endParaRPr>
          </a:p>
          <a:p>
            <a:endParaRPr lang="en-US" dirty="0"/>
          </a:p>
        </p:txBody>
      </p:sp>
    </p:spTree>
    <p:extLst>
      <p:ext uri="{BB962C8B-B14F-4D97-AF65-F5344CB8AC3E}">
        <p14:creationId xmlns:p14="http://schemas.microsoft.com/office/powerpoint/2010/main" val="29095483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8407205-FAF6-9730-9693-6D1FF7932E21}"/>
              </a:ext>
            </a:extLst>
          </p:cNvPr>
          <p:cNvSpPr>
            <a:spLocks noGrp="1"/>
          </p:cNvSpPr>
          <p:nvPr>
            <p:ph type="sldNum" sz="quarter" idx="12"/>
          </p:nvPr>
        </p:nvSpPr>
        <p:spPr/>
        <p:txBody>
          <a:bodyPr/>
          <a:lstStyle/>
          <a:p>
            <a:fld id="{47284799-C963-49EE-87A5-E1E866E9894B}" type="slidenum">
              <a:rPr lang="en-US" smtClean="0"/>
              <a:t>18</a:t>
            </a:fld>
            <a:endParaRPr lang="en-US"/>
          </a:p>
        </p:txBody>
      </p:sp>
      <p:sp>
        <p:nvSpPr>
          <p:cNvPr id="3" name="TextBox 2">
            <a:extLst>
              <a:ext uri="{FF2B5EF4-FFF2-40B4-BE49-F238E27FC236}">
                <a16:creationId xmlns:a16="http://schemas.microsoft.com/office/drawing/2014/main" id="{8A13BB5A-12C3-CBE8-83F2-976D25D3B5B4}"/>
              </a:ext>
            </a:extLst>
          </p:cNvPr>
          <p:cNvSpPr txBox="1"/>
          <p:nvPr/>
        </p:nvSpPr>
        <p:spPr>
          <a:xfrm>
            <a:off x="729343" y="533400"/>
            <a:ext cx="10526486" cy="4401205"/>
          </a:xfrm>
          <a:prstGeom prst="rect">
            <a:avLst/>
          </a:prstGeom>
          <a:noFill/>
        </p:spPr>
        <p:txBody>
          <a:bodyPr wrap="square" rtlCol="0">
            <a:spAutoFit/>
          </a:bodyPr>
          <a:lstStyle/>
          <a:p>
            <a:pPr marL="742950" indent="-742950" algn="ctr">
              <a:buAutoNum type="alphaUcPeriod"/>
            </a:pPr>
            <a:endParaRPr lang="en-US" sz="4000" b="1" dirty="0">
              <a:latin typeface="Georgia" panose="02040502050405020303" pitchFamily="18" charset="0"/>
            </a:endParaRPr>
          </a:p>
          <a:p>
            <a:pPr marL="742950" indent="-742950" algn="ctr">
              <a:buAutoNum type="alphaUcPeriod"/>
            </a:pPr>
            <a:endParaRPr lang="en-US" sz="4000" b="1" dirty="0">
              <a:latin typeface="Georgia" panose="02040502050405020303" pitchFamily="18" charset="0"/>
            </a:endParaRPr>
          </a:p>
          <a:p>
            <a:pPr marL="742950" indent="-742950" algn="ctr">
              <a:buAutoNum type="alphaUcPeriod"/>
            </a:pPr>
            <a:r>
              <a:rPr lang="en-US" sz="4000" b="1" dirty="0">
                <a:latin typeface="Georgia" panose="02040502050405020303" pitchFamily="18" charset="0"/>
              </a:rPr>
              <a:t>God Our Helper</a:t>
            </a:r>
          </a:p>
          <a:p>
            <a:pPr algn="ctr"/>
            <a:endParaRPr lang="en-US" sz="4000" dirty="0">
              <a:latin typeface="Georgia" panose="02040502050405020303" pitchFamily="18" charset="0"/>
            </a:endParaRPr>
          </a:p>
          <a:p>
            <a:pPr algn="ctr"/>
            <a:r>
              <a:rPr lang="en-US" sz="4000" b="1" dirty="0">
                <a:latin typeface="Georgia" panose="02040502050405020303" pitchFamily="18" charset="0"/>
              </a:rPr>
              <a:t>B. Waiting on the Lord</a:t>
            </a:r>
          </a:p>
          <a:p>
            <a:pPr algn="ctr"/>
            <a:endParaRPr lang="en-US" sz="4000" dirty="0">
              <a:latin typeface="Georgia" panose="02040502050405020303" pitchFamily="18" charset="0"/>
            </a:endParaRPr>
          </a:p>
          <a:p>
            <a:pPr algn="ctr"/>
            <a:r>
              <a:rPr lang="en-US" sz="4000" b="1" dirty="0">
                <a:latin typeface="Georgia" panose="02040502050405020303" pitchFamily="18" charset="0"/>
              </a:rPr>
              <a:t>C. The Strengthening</a:t>
            </a:r>
            <a:endParaRPr lang="en-US" sz="4000" dirty="0">
              <a:latin typeface="Georgia" panose="02040502050405020303" pitchFamily="18" charset="0"/>
            </a:endParaRPr>
          </a:p>
        </p:txBody>
      </p:sp>
    </p:spTree>
    <p:extLst>
      <p:ext uri="{BB962C8B-B14F-4D97-AF65-F5344CB8AC3E}">
        <p14:creationId xmlns:p14="http://schemas.microsoft.com/office/powerpoint/2010/main" val="3016759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90F3-4E1C-A7F3-67A5-F846F0E18344}"/>
              </a:ext>
            </a:extLst>
          </p:cNvPr>
          <p:cNvSpPr>
            <a:spLocks noGrp="1"/>
          </p:cNvSpPr>
          <p:nvPr>
            <p:ph type="ctrTitle"/>
          </p:nvPr>
        </p:nvSpPr>
        <p:spPr>
          <a:xfrm>
            <a:off x="1524000" y="457201"/>
            <a:ext cx="9144000" cy="2057400"/>
          </a:xfrm>
        </p:spPr>
        <p:txBody>
          <a:bodyPr>
            <a:normAutofit/>
          </a:bodyPr>
          <a:lstStyle/>
          <a:p>
            <a:r>
              <a:rPr lang="en-US" sz="4000" dirty="0">
                <a:latin typeface="Georgia" panose="02040502050405020303" pitchFamily="18" charset="0"/>
              </a:rPr>
              <a:t>God is Holy as He is uniquely Worthy. Isaiah 40 gives us a glimpse of God’s Worthiness.</a:t>
            </a:r>
          </a:p>
        </p:txBody>
      </p:sp>
      <p:sp>
        <p:nvSpPr>
          <p:cNvPr id="3" name="Subtitle 2">
            <a:extLst>
              <a:ext uri="{FF2B5EF4-FFF2-40B4-BE49-F238E27FC236}">
                <a16:creationId xmlns:a16="http://schemas.microsoft.com/office/drawing/2014/main" id="{CBD5438E-BD32-C3DB-94FC-B830E60507EF}"/>
              </a:ext>
            </a:extLst>
          </p:cNvPr>
          <p:cNvSpPr>
            <a:spLocks noGrp="1"/>
          </p:cNvSpPr>
          <p:nvPr>
            <p:ph type="subTitle" idx="1"/>
          </p:nvPr>
        </p:nvSpPr>
        <p:spPr>
          <a:xfrm>
            <a:off x="1578429" y="2645229"/>
            <a:ext cx="9144000" cy="3711121"/>
          </a:xfrm>
        </p:spPr>
        <p:txBody>
          <a:bodyPr/>
          <a:lstStyle/>
          <a:p>
            <a:pPr marL="857250" indent="-857250">
              <a:buAutoNum type="romanUcPeriod"/>
            </a:pPr>
            <a:r>
              <a:rPr lang="en-US" sz="4000" dirty="0">
                <a:latin typeface="Georgia" panose="02040502050405020303" pitchFamily="18" charset="0"/>
              </a:rPr>
              <a:t>The Worthiness of God </a:t>
            </a:r>
          </a:p>
          <a:p>
            <a:r>
              <a:rPr lang="en-US" sz="4000" dirty="0">
                <a:latin typeface="Georgia" panose="02040502050405020303" pitchFamily="18" charset="0"/>
              </a:rPr>
              <a:t>(vv. 9-26, 28)</a:t>
            </a:r>
          </a:p>
          <a:p>
            <a:r>
              <a:rPr lang="en-US" sz="4000" dirty="0">
                <a:latin typeface="Georgia" panose="02040502050405020303" pitchFamily="18" charset="0"/>
              </a:rPr>
              <a:t>II. The Worthiness Discounted </a:t>
            </a:r>
          </a:p>
          <a:p>
            <a:r>
              <a:rPr lang="en-US" sz="4000" dirty="0">
                <a:latin typeface="Georgia" panose="02040502050405020303" pitchFamily="18" charset="0"/>
              </a:rPr>
              <a:t>(v. 27) </a:t>
            </a:r>
          </a:p>
          <a:p>
            <a:r>
              <a:rPr lang="en-US" sz="4000" dirty="0">
                <a:latin typeface="Georgia" panose="02040502050405020303" pitchFamily="18" charset="0"/>
              </a:rPr>
              <a:t> III. The Worthiness Experience </a:t>
            </a:r>
          </a:p>
          <a:p>
            <a:r>
              <a:rPr lang="en-US" sz="4000" dirty="0">
                <a:latin typeface="Georgia" panose="02040502050405020303" pitchFamily="18" charset="0"/>
              </a:rPr>
              <a:t>(vv. 28-31)</a:t>
            </a:r>
          </a:p>
          <a:p>
            <a:endParaRPr lang="en-US" dirty="0"/>
          </a:p>
        </p:txBody>
      </p:sp>
      <p:sp>
        <p:nvSpPr>
          <p:cNvPr id="4" name="Slide Number Placeholder 3">
            <a:extLst>
              <a:ext uri="{FF2B5EF4-FFF2-40B4-BE49-F238E27FC236}">
                <a16:creationId xmlns:a16="http://schemas.microsoft.com/office/drawing/2014/main" id="{722A3401-0CB6-9DAB-7CE6-3166750EFF5C}"/>
              </a:ext>
            </a:extLst>
          </p:cNvPr>
          <p:cNvSpPr>
            <a:spLocks noGrp="1"/>
          </p:cNvSpPr>
          <p:nvPr>
            <p:ph type="sldNum" sz="quarter" idx="12"/>
          </p:nvPr>
        </p:nvSpPr>
        <p:spPr/>
        <p:txBody>
          <a:bodyPr/>
          <a:lstStyle/>
          <a:p>
            <a:fld id="{47284799-C963-49EE-87A5-E1E866E9894B}" type="slidenum">
              <a:rPr lang="en-US" smtClean="0"/>
              <a:t>2</a:t>
            </a:fld>
            <a:endParaRPr lang="en-US"/>
          </a:p>
        </p:txBody>
      </p:sp>
    </p:spTree>
    <p:extLst>
      <p:ext uri="{BB962C8B-B14F-4D97-AF65-F5344CB8AC3E}">
        <p14:creationId xmlns:p14="http://schemas.microsoft.com/office/powerpoint/2010/main" val="4207793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FD2E7-A003-ED46-2619-3B7BEAC8BD4C}"/>
              </a:ext>
            </a:extLst>
          </p:cNvPr>
          <p:cNvSpPr>
            <a:spLocks noGrp="1"/>
          </p:cNvSpPr>
          <p:nvPr>
            <p:ph type="ctrTitle"/>
          </p:nvPr>
        </p:nvSpPr>
        <p:spPr>
          <a:xfrm>
            <a:off x="1524000" y="402770"/>
            <a:ext cx="9144000" cy="6455229"/>
          </a:xfrm>
        </p:spPr>
        <p:txBody>
          <a:bodyPr/>
          <a:lstStyle/>
          <a:p>
            <a:r>
              <a:rPr lang="en-US" b="1" dirty="0"/>
              <a:t>I.  The Worthiness of God: “Behold Your God” (vv. 9-26)</a:t>
            </a:r>
            <a:br>
              <a:rPr lang="en-US" dirty="0"/>
            </a:br>
            <a:r>
              <a:rPr lang="en-US" dirty="0"/>
              <a:t> </a:t>
            </a:r>
            <a:br>
              <a:rPr lang="en-US" dirty="0"/>
            </a:br>
            <a:r>
              <a:rPr lang="en-US" dirty="0"/>
              <a:t>	</a:t>
            </a:r>
            <a:r>
              <a:rPr lang="en-US" b="1" dirty="0"/>
              <a:t>A. The Significance of “Worth”</a:t>
            </a:r>
            <a:br>
              <a:rPr lang="en-US" dirty="0"/>
            </a:br>
            <a:endParaRPr lang="en-US" dirty="0"/>
          </a:p>
        </p:txBody>
      </p:sp>
      <p:sp>
        <p:nvSpPr>
          <p:cNvPr id="3" name="Subtitle 2">
            <a:extLst>
              <a:ext uri="{FF2B5EF4-FFF2-40B4-BE49-F238E27FC236}">
                <a16:creationId xmlns:a16="http://schemas.microsoft.com/office/drawing/2014/main" id="{54158EC5-2494-5B7F-3F13-59EB1C828807}"/>
              </a:ext>
            </a:extLst>
          </p:cNvPr>
          <p:cNvSpPr>
            <a:spLocks noGrp="1"/>
          </p:cNvSpPr>
          <p:nvPr>
            <p:ph type="subTitle" idx="1"/>
          </p:nvPr>
        </p:nvSpPr>
        <p:spPr>
          <a:xfrm>
            <a:off x="1524000" y="3602038"/>
            <a:ext cx="9144000" cy="2635476"/>
          </a:xfrm>
        </p:spPr>
        <p:txBody>
          <a:bodyPr/>
          <a:lstStyle/>
          <a:p>
            <a:r>
              <a:rPr lang="en-US" dirty="0"/>
              <a:t> </a:t>
            </a:r>
          </a:p>
          <a:p>
            <a:endParaRPr lang="en-US" dirty="0"/>
          </a:p>
          <a:p>
            <a:endParaRPr lang="en-US" dirty="0"/>
          </a:p>
          <a:p>
            <a:endParaRPr lang="en-US" dirty="0"/>
          </a:p>
          <a:p>
            <a:pPr algn="l"/>
            <a:endParaRPr lang="en-US" dirty="0"/>
          </a:p>
        </p:txBody>
      </p:sp>
      <p:sp>
        <p:nvSpPr>
          <p:cNvPr id="4" name="Slide Number Placeholder 3">
            <a:extLst>
              <a:ext uri="{FF2B5EF4-FFF2-40B4-BE49-F238E27FC236}">
                <a16:creationId xmlns:a16="http://schemas.microsoft.com/office/drawing/2014/main" id="{BA0EB5B6-D91E-9FFA-202F-90AC44BCFC7F}"/>
              </a:ext>
            </a:extLst>
          </p:cNvPr>
          <p:cNvSpPr>
            <a:spLocks noGrp="1"/>
          </p:cNvSpPr>
          <p:nvPr>
            <p:ph type="sldNum" sz="quarter" idx="12"/>
          </p:nvPr>
        </p:nvSpPr>
        <p:spPr/>
        <p:txBody>
          <a:bodyPr/>
          <a:lstStyle/>
          <a:p>
            <a:fld id="{47284799-C963-49EE-87A5-E1E866E9894B}" type="slidenum">
              <a:rPr lang="en-US" smtClean="0"/>
              <a:t>3</a:t>
            </a:fld>
            <a:endParaRPr lang="en-US"/>
          </a:p>
        </p:txBody>
      </p:sp>
    </p:spTree>
    <p:extLst>
      <p:ext uri="{BB962C8B-B14F-4D97-AF65-F5344CB8AC3E}">
        <p14:creationId xmlns:p14="http://schemas.microsoft.com/office/powerpoint/2010/main" val="29371302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A3FC-141E-B8B5-A166-F945F5DCB5EA}"/>
              </a:ext>
            </a:extLst>
          </p:cNvPr>
          <p:cNvSpPr>
            <a:spLocks noGrp="1"/>
          </p:cNvSpPr>
          <p:nvPr>
            <p:ph type="ctrTitle"/>
          </p:nvPr>
        </p:nvSpPr>
        <p:spPr>
          <a:xfrm>
            <a:off x="653143" y="195943"/>
            <a:ext cx="10820399" cy="4909457"/>
          </a:xfrm>
        </p:spPr>
        <p:txBody>
          <a:bodyPr/>
          <a:lstStyle/>
          <a:p>
            <a:r>
              <a:rPr lang="en-US" sz="4000" b="1" dirty="0">
                <a:latin typeface="Georgia" panose="02040502050405020303" pitchFamily="18" charset="0"/>
              </a:rPr>
              <a:t>B. His Attributes reveal His Worthiness</a:t>
            </a:r>
            <a:br>
              <a:rPr lang="en-US" dirty="0">
                <a:latin typeface="Georgia" panose="02040502050405020303" pitchFamily="18" charset="0"/>
              </a:rPr>
            </a:br>
            <a:r>
              <a:rPr lang="en-US" dirty="0">
                <a:latin typeface="Georgia" panose="02040502050405020303" pitchFamily="18" charset="0"/>
              </a:rPr>
              <a:t>	</a:t>
            </a:r>
            <a:r>
              <a:rPr lang="en-US" sz="4000" b="1" dirty="0">
                <a:latin typeface="Georgia" panose="02040502050405020303" pitchFamily="18" charset="0"/>
              </a:rPr>
              <a:t>1. His Omnipotence </a:t>
            </a:r>
            <a:r>
              <a:rPr lang="en-US" sz="3200" b="1" dirty="0">
                <a:latin typeface="Georgia" panose="02040502050405020303" pitchFamily="18" charset="0"/>
              </a:rPr>
              <a:t>(vv. 10a &amp; 26)</a:t>
            </a:r>
            <a:br>
              <a:rPr lang="en-US" dirty="0">
                <a:latin typeface="Georgia" panose="02040502050405020303" pitchFamily="18" charset="0"/>
              </a:rPr>
            </a:br>
            <a:r>
              <a:rPr lang="en-US" dirty="0">
                <a:latin typeface="Georgia" panose="02040502050405020303" pitchFamily="18" charset="0"/>
              </a:rPr>
              <a:t> </a:t>
            </a:r>
            <a:br>
              <a:rPr lang="en-US" dirty="0">
                <a:latin typeface="Georgia" panose="02040502050405020303" pitchFamily="18" charset="0"/>
              </a:rPr>
            </a:br>
            <a:r>
              <a:rPr lang="en-US" sz="3200" b="1" i="1" dirty="0">
                <a:latin typeface="Georgia" panose="02040502050405020303" pitchFamily="18" charset="0"/>
              </a:rPr>
              <a:t>10</a:t>
            </a:r>
            <a:r>
              <a:rPr lang="en-US" sz="3200" i="1" dirty="0">
                <a:latin typeface="Georgia" panose="02040502050405020303" pitchFamily="18" charset="0"/>
              </a:rPr>
              <a:t> 	</a:t>
            </a:r>
            <a:r>
              <a:rPr lang="en-US" sz="3200" i="1" baseline="30000" dirty="0" err="1">
                <a:latin typeface="Georgia" panose="02040502050405020303" pitchFamily="18" charset="0"/>
              </a:rPr>
              <a:t>l</a:t>
            </a:r>
            <a:r>
              <a:rPr lang="en-US" sz="3200" i="1" dirty="0" err="1">
                <a:latin typeface="Georgia" panose="02040502050405020303" pitchFamily="18" charset="0"/>
              </a:rPr>
              <a:t>Behold</a:t>
            </a:r>
            <a:r>
              <a:rPr lang="en-US" sz="3200" i="1" dirty="0">
                <a:latin typeface="Georgia" panose="02040502050405020303" pitchFamily="18" charset="0"/>
              </a:rPr>
              <a:t>, the Lord GOD comes with might,</a:t>
            </a:r>
            <a:br>
              <a:rPr lang="en-US" sz="3200" dirty="0">
                <a:latin typeface="Georgia" panose="02040502050405020303" pitchFamily="18" charset="0"/>
              </a:rPr>
            </a:br>
            <a:r>
              <a:rPr lang="en-US" sz="3200" i="1" dirty="0">
                <a:latin typeface="Georgia" panose="02040502050405020303" pitchFamily="18" charset="0"/>
              </a:rPr>
              <a:t>		and his arm rules for him;</a:t>
            </a:r>
            <a:br>
              <a:rPr lang="en-US" sz="3200" dirty="0"/>
            </a:br>
            <a:endParaRPr lang="en-US" sz="3200" dirty="0"/>
          </a:p>
        </p:txBody>
      </p:sp>
      <p:sp>
        <p:nvSpPr>
          <p:cNvPr id="3" name="Subtitle 2">
            <a:extLst>
              <a:ext uri="{FF2B5EF4-FFF2-40B4-BE49-F238E27FC236}">
                <a16:creationId xmlns:a16="http://schemas.microsoft.com/office/drawing/2014/main" id="{7D94FB27-FD08-0816-086A-CC3D942AE15D}"/>
              </a:ext>
            </a:extLst>
          </p:cNvPr>
          <p:cNvSpPr>
            <a:spLocks noGrp="1"/>
          </p:cNvSpPr>
          <p:nvPr>
            <p:ph type="subTitle" idx="1"/>
          </p:nvPr>
        </p:nvSpPr>
        <p:spPr>
          <a:xfrm flipV="1">
            <a:off x="1524000" y="5257800"/>
            <a:ext cx="9144000" cy="304800"/>
          </a:xfrm>
        </p:spPr>
        <p:txBody>
          <a:bodyPr/>
          <a:lstStyle/>
          <a:p>
            <a:endParaRPr lang="en-US" dirty="0"/>
          </a:p>
        </p:txBody>
      </p:sp>
      <p:sp>
        <p:nvSpPr>
          <p:cNvPr id="4" name="Slide Number Placeholder 3">
            <a:extLst>
              <a:ext uri="{FF2B5EF4-FFF2-40B4-BE49-F238E27FC236}">
                <a16:creationId xmlns:a16="http://schemas.microsoft.com/office/drawing/2014/main" id="{D4EAB05A-B370-7993-6D02-72DCBD9FB6F3}"/>
              </a:ext>
            </a:extLst>
          </p:cNvPr>
          <p:cNvSpPr>
            <a:spLocks noGrp="1"/>
          </p:cNvSpPr>
          <p:nvPr>
            <p:ph type="sldNum" sz="quarter" idx="12"/>
          </p:nvPr>
        </p:nvSpPr>
        <p:spPr/>
        <p:txBody>
          <a:bodyPr/>
          <a:lstStyle/>
          <a:p>
            <a:fld id="{47284799-C963-49EE-87A5-E1E866E9894B}" type="slidenum">
              <a:rPr lang="en-US" smtClean="0"/>
              <a:t>4</a:t>
            </a:fld>
            <a:endParaRPr lang="en-US"/>
          </a:p>
        </p:txBody>
      </p:sp>
    </p:spTree>
    <p:extLst>
      <p:ext uri="{BB962C8B-B14F-4D97-AF65-F5344CB8AC3E}">
        <p14:creationId xmlns:p14="http://schemas.microsoft.com/office/powerpoint/2010/main" val="1492492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53A45-3646-8AF8-2E72-C134CF9592AD}"/>
              </a:ext>
            </a:extLst>
          </p:cNvPr>
          <p:cNvSpPr>
            <a:spLocks noGrp="1"/>
          </p:cNvSpPr>
          <p:nvPr>
            <p:ph type="ctrTitle"/>
          </p:nvPr>
        </p:nvSpPr>
        <p:spPr>
          <a:xfrm>
            <a:off x="1524000" y="272143"/>
            <a:ext cx="9144000" cy="4691744"/>
          </a:xfrm>
        </p:spPr>
        <p:txBody>
          <a:bodyPr>
            <a:normAutofit/>
          </a:bodyPr>
          <a:lstStyle/>
          <a:p>
            <a:r>
              <a:rPr lang="en-US" b="1" dirty="0">
                <a:latin typeface="Georgia" panose="02040502050405020303" pitchFamily="18" charset="0"/>
              </a:rPr>
              <a:t>2. His Justice</a:t>
            </a:r>
            <a:r>
              <a:rPr lang="en-US" b="1" dirty="0"/>
              <a:t> (v. 10b) </a:t>
            </a:r>
            <a:br>
              <a:rPr lang="en-US" dirty="0"/>
            </a:br>
            <a:r>
              <a:rPr lang="en-US" b="1" dirty="0"/>
              <a:t> </a:t>
            </a:r>
            <a:br>
              <a:rPr lang="en-US" dirty="0"/>
            </a:br>
            <a:r>
              <a:rPr lang="en-US" sz="3600" i="1" dirty="0">
                <a:latin typeface="Georgia" panose="02040502050405020303" pitchFamily="18" charset="0"/>
              </a:rPr>
              <a:t>10b </a:t>
            </a:r>
            <a:r>
              <a:rPr lang="en-US" sz="3600" i="1" baseline="30000" dirty="0">
                <a:latin typeface="Georgia" panose="02040502050405020303" pitchFamily="18" charset="0"/>
              </a:rPr>
              <a:t> </a:t>
            </a:r>
            <a:r>
              <a:rPr lang="en-US" sz="3600" i="1" baseline="30000" dirty="0" err="1">
                <a:latin typeface="Georgia" panose="02040502050405020303" pitchFamily="18" charset="0"/>
              </a:rPr>
              <a:t>m</a:t>
            </a:r>
            <a:r>
              <a:rPr lang="en-US" sz="3600" i="1" dirty="0" err="1">
                <a:latin typeface="Georgia" panose="02040502050405020303" pitchFamily="18" charset="0"/>
              </a:rPr>
              <a:t>behold</a:t>
            </a:r>
            <a:r>
              <a:rPr lang="en-US" sz="3600" i="1" dirty="0">
                <a:latin typeface="Georgia" panose="02040502050405020303" pitchFamily="18" charset="0"/>
              </a:rPr>
              <a:t>, his reward is with him,</a:t>
            </a:r>
            <a:br>
              <a:rPr lang="en-US" sz="3600" dirty="0">
                <a:latin typeface="Georgia" panose="02040502050405020303" pitchFamily="18" charset="0"/>
              </a:rPr>
            </a:br>
            <a:r>
              <a:rPr lang="en-US" sz="3600" i="1" dirty="0">
                <a:latin typeface="Georgia" panose="02040502050405020303" pitchFamily="18" charset="0"/>
              </a:rPr>
              <a:t>		and his recompense before him.</a:t>
            </a:r>
            <a:br>
              <a:rPr lang="en-US" sz="3600" dirty="0">
                <a:latin typeface="Georgia" panose="02040502050405020303" pitchFamily="18" charset="0"/>
              </a:rPr>
            </a:br>
            <a:endParaRPr lang="en-US" sz="3600" dirty="0">
              <a:latin typeface="Georgia" panose="02040502050405020303" pitchFamily="18" charset="0"/>
            </a:endParaRPr>
          </a:p>
        </p:txBody>
      </p:sp>
      <p:sp>
        <p:nvSpPr>
          <p:cNvPr id="3" name="Subtitle 2">
            <a:extLst>
              <a:ext uri="{FF2B5EF4-FFF2-40B4-BE49-F238E27FC236}">
                <a16:creationId xmlns:a16="http://schemas.microsoft.com/office/drawing/2014/main" id="{455D3058-D300-AA44-B5A0-639347B96A73}"/>
              </a:ext>
            </a:extLst>
          </p:cNvPr>
          <p:cNvSpPr>
            <a:spLocks noGrp="1"/>
          </p:cNvSpPr>
          <p:nvPr>
            <p:ph type="subTitle" idx="1"/>
          </p:nvPr>
        </p:nvSpPr>
        <p:spPr>
          <a:xfrm>
            <a:off x="1524000" y="6259286"/>
            <a:ext cx="9144000" cy="435428"/>
          </a:xfrm>
        </p:spPr>
        <p:txBody>
          <a:bodyPr/>
          <a:lstStyle/>
          <a:p>
            <a:endParaRPr lang="en-US" dirty="0"/>
          </a:p>
        </p:txBody>
      </p:sp>
      <p:sp>
        <p:nvSpPr>
          <p:cNvPr id="4" name="Slide Number Placeholder 3">
            <a:extLst>
              <a:ext uri="{FF2B5EF4-FFF2-40B4-BE49-F238E27FC236}">
                <a16:creationId xmlns:a16="http://schemas.microsoft.com/office/drawing/2014/main" id="{F9ACAA55-11F6-1BDC-DC18-DC56529E6463}"/>
              </a:ext>
            </a:extLst>
          </p:cNvPr>
          <p:cNvSpPr>
            <a:spLocks noGrp="1"/>
          </p:cNvSpPr>
          <p:nvPr>
            <p:ph type="sldNum" sz="quarter" idx="12"/>
          </p:nvPr>
        </p:nvSpPr>
        <p:spPr/>
        <p:txBody>
          <a:bodyPr/>
          <a:lstStyle/>
          <a:p>
            <a:fld id="{47284799-C963-49EE-87A5-E1E866E9894B}" type="slidenum">
              <a:rPr lang="en-US" smtClean="0"/>
              <a:t>5</a:t>
            </a:fld>
            <a:endParaRPr lang="en-US"/>
          </a:p>
        </p:txBody>
      </p:sp>
    </p:spTree>
    <p:extLst>
      <p:ext uri="{BB962C8B-B14F-4D97-AF65-F5344CB8AC3E}">
        <p14:creationId xmlns:p14="http://schemas.microsoft.com/office/powerpoint/2010/main" val="141573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07E71-00C2-EBCC-6B10-9A4B5D5C97CD}"/>
              </a:ext>
            </a:extLst>
          </p:cNvPr>
          <p:cNvSpPr>
            <a:spLocks noGrp="1"/>
          </p:cNvSpPr>
          <p:nvPr>
            <p:ph type="ctrTitle"/>
          </p:nvPr>
        </p:nvSpPr>
        <p:spPr>
          <a:xfrm>
            <a:off x="696686" y="478972"/>
            <a:ext cx="10668000" cy="5856514"/>
          </a:xfrm>
        </p:spPr>
        <p:txBody>
          <a:bodyPr/>
          <a:lstStyle/>
          <a:p>
            <a:r>
              <a:rPr lang="en-US" b="1" dirty="0"/>
              <a:t>3. His Compassion </a:t>
            </a:r>
            <a:r>
              <a:rPr lang="en-US" sz="3200" b="1" dirty="0"/>
              <a:t>(v. 11)</a:t>
            </a:r>
            <a:br>
              <a:rPr lang="en-US" sz="3200" dirty="0"/>
            </a:br>
            <a:r>
              <a:rPr lang="en-US" sz="3600" b="1" dirty="0">
                <a:latin typeface="Georgia" panose="02040502050405020303" pitchFamily="18" charset="0"/>
              </a:rPr>
              <a:t> </a:t>
            </a:r>
            <a:br>
              <a:rPr lang="en-US" sz="3600" dirty="0">
                <a:latin typeface="Georgia" panose="02040502050405020303" pitchFamily="18" charset="0"/>
              </a:rPr>
            </a:br>
            <a:r>
              <a:rPr lang="en-US" sz="3600" b="1" i="1" dirty="0">
                <a:latin typeface="Georgia" panose="02040502050405020303" pitchFamily="18" charset="0"/>
              </a:rPr>
              <a:t>11</a:t>
            </a:r>
            <a:r>
              <a:rPr lang="en-US" sz="3600" i="1" dirty="0">
                <a:latin typeface="Georgia" panose="02040502050405020303" pitchFamily="18" charset="0"/>
              </a:rPr>
              <a:t> 	</a:t>
            </a:r>
            <a:r>
              <a:rPr lang="en-US" sz="3600" i="1" baseline="30000" dirty="0" err="1">
                <a:latin typeface="Georgia" panose="02040502050405020303" pitchFamily="18" charset="0"/>
              </a:rPr>
              <a:t>n</a:t>
            </a:r>
            <a:r>
              <a:rPr lang="en-US" sz="3600" i="1" dirty="0" err="1">
                <a:latin typeface="Georgia" panose="02040502050405020303" pitchFamily="18" charset="0"/>
              </a:rPr>
              <a:t>He</a:t>
            </a:r>
            <a:r>
              <a:rPr lang="en-US" sz="3600" i="1" dirty="0">
                <a:latin typeface="Georgia" panose="02040502050405020303" pitchFamily="18" charset="0"/>
              </a:rPr>
              <a:t> will tend his flock like a shepherd;</a:t>
            </a:r>
            <a:br>
              <a:rPr lang="en-US" sz="3600" dirty="0">
                <a:latin typeface="Georgia" panose="02040502050405020303" pitchFamily="18" charset="0"/>
              </a:rPr>
            </a:br>
            <a:r>
              <a:rPr lang="en-US" sz="3600" i="1" dirty="0">
                <a:latin typeface="Georgia" panose="02040502050405020303" pitchFamily="18" charset="0"/>
              </a:rPr>
              <a:t>		</a:t>
            </a:r>
            <a:r>
              <a:rPr lang="en-US" sz="3600" i="1" baseline="30000" dirty="0" err="1">
                <a:latin typeface="Georgia" panose="02040502050405020303" pitchFamily="18" charset="0"/>
              </a:rPr>
              <a:t>o</a:t>
            </a:r>
            <a:r>
              <a:rPr lang="en-US" sz="3600" i="1" dirty="0" err="1">
                <a:latin typeface="Georgia" panose="02040502050405020303" pitchFamily="18" charset="0"/>
              </a:rPr>
              <a:t>he</a:t>
            </a:r>
            <a:r>
              <a:rPr lang="en-US" sz="3600" i="1" dirty="0">
                <a:latin typeface="Georgia" panose="02040502050405020303" pitchFamily="18" charset="0"/>
              </a:rPr>
              <a:t> will gather the lambs in his arms;</a:t>
            </a:r>
            <a:br>
              <a:rPr lang="en-US" sz="3600" dirty="0">
                <a:latin typeface="Georgia" panose="02040502050405020303" pitchFamily="18" charset="0"/>
              </a:rPr>
            </a:br>
            <a:r>
              <a:rPr lang="en-US" sz="3600" i="1" dirty="0">
                <a:latin typeface="Georgia" panose="02040502050405020303" pitchFamily="18" charset="0"/>
              </a:rPr>
              <a:t>	 </a:t>
            </a:r>
            <a:r>
              <a:rPr lang="en-US" sz="3600" i="1" baseline="30000" dirty="0" err="1">
                <a:latin typeface="Georgia" panose="02040502050405020303" pitchFamily="18" charset="0"/>
              </a:rPr>
              <a:t>p</a:t>
            </a:r>
            <a:r>
              <a:rPr lang="en-US" sz="3600" i="1" dirty="0" err="1">
                <a:latin typeface="Georgia" panose="02040502050405020303" pitchFamily="18" charset="0"/>
              </a:rPr>
              <a:t>he</a:t>
            </a:r>
            <a:r>
              <a:rPr lang="en-US" sz="3600" i="1" dirty="0">
                <a:latin typeface="Georgia" panose="02040502050405020303" pitchFamily="18" charset="0"/>
              </a:rPr>
              <a:t> will carry them in his bosom,</a:t>
            </a:r>
            <a:br>
              <a:rPr lang="en-US" sz="3600" dirty="0">
                <a:latin typeface="Georgia" panose="02040502050405020303" pitchFamily="18" charset="0"/>
              </a:rPr>
            </a:br>
            <a:r>
              <a:rPr lang="en-US" sz="3600" i="1" dirty="0">
                <a:latin typeface="Georgia" panose="02040502050405020303" pitchFamily="18" charset="0"/>
              </a:rPr>
              <a:t>		and gently lead those that are with young.</a:t>
            </a:r>
            <a:br>
              <a:rPr lang="en-US" dirty="0"/>
            </a:br>
            <a:endParaRPr lang="en-US" dirty="0"/>
          </a:p>
        </p:txBody>
      </p:sp>
      <p:sp>
        <p:nvSpPr>
          <p:cNvPr id="3" name="Subtitle 2">
            <a:extLst>
              <a:ext uri="{FF2B5EF4-FFF2-40B4-BE49-F238E27FC236}">
                <a16:creationId xmlns:a16="http://schemas.microsoft.com/office/drawing/2014/main" id="{48EFBBE9-0B1B-536A-68A4-3983B01DF172}"/>
              </a:ext>
            </a:extLst>
          </p:cNvPr>
          <p:cNvSpPr>
            <a:spLocks noGrp="1"/>
          </p:cNvSpPr>
          <p:nvPr>
            <p:ph type="subTitle" idx="1"/>
          </p:nvPr>
        </p:nvSpPr>
        <p:spPr>
          <a:xfrm>
            <a:off x="1524000" y="6335486"/>
            <a:ext cx="9144000" cy="206828"/>
          </a:xfrm>
        </p:spPr>
        <p:txBody>
          <a:bodyPr/>
          <a:lstStyle/>
          <a:p>
            <a:endParaRPr lang="en-US" dirty="0"/>
          </a:p>
        </p:txBody>
      </p:sp>
      <p:sp>
        <p:nvSpPr>
          <p:cNvPr id="4" name="Slide Number Placeholder 3">
            <a:extLst>
              <a:ext uri="{FF2B5EF4-FFF2-40B4-BE49-F238E27FC236}">
                <a16:creationId xmlns:a16="http://schemas.microsoft.com/office/drawing/2014/main" id="{A3BA1F61-65E4-0FAB-9DE2-CEDDE43C1115}"/>
              </a:ext>
            </a:extLst>
          </p:cNvPr>
          <p:cNvSpPr>
            <a:spLocks noGrp="1"/>
          </p:cNvSpPr>
          <p:nvPr>
            <p:ph type="sldNum" sz="quarter" idx="12"/>
          </p:nvPr>
        </p:nvSpPr>
        <p:spPr/>
        <p:txBody>
          <a:bodyPr/>
          <a:lstStyle/>
          <a:p>
            <a:fld id="{47284799-C963-49EE-87A5-E1E866E9894B}" type="slidenum">
              <a:rPr lang="en-US" smtClean="0"/>
              <a:t>6</a:t>
            </a:fld>
            <a:endParaRPr lang="en-US"/>
          </a:p>
        </p:txBody>
      </p:sp>
    </p:spTree>
    <p:extLst>
      <p:ext uri="{BB962C8B-B14F-4D97-AF65-F5344CB8AC3E}">
        <p14:creationId xmlns:p14="http://schemas.microsoft.com/office/powerpoint/2010/main" val="3787000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0AF90-37C1-8473-A30E-EE3950CF857C}"/>
              </a:ext>
            </a:extLst>
          </p:cNvPr>
          <p:cNvSpPr>
            <a:spLocks noGrp="1"/>
          </p:cNvSpPr>
          <p:nvPr>
            <p:ph type="ctrTitle"/>
          </p:nvPr>
        </p:nvSpPr>
        <p:spPr>
          <a:xfrm>
            <a:off x="457201" y="402771"/>
            <a:ext cx="11070770" cy="6324599"/>
          </a:xfrm>
        </p:spPr>
        <p:txBody>
          <a:bodyPr/>
          <a:lstStyle/>
          <a:p>
            <a:r>
              <a:rPr lang="en-US" sz="5400" b="1" dirty="0">
                <a:latin typeface="Georgia" panose="02040502050405020303" pitchFamily="18" charset="0"/>
              </a:rPr>
              <a:t>4. His Immensity </a:t>
            </a:r>
            <a:br>
              <a:rPr lang="en-US" b="1" dirty="0"/>
            </a:br>
            <a:r>
              <a:rPr lang="en-US" sz="3600" b="1" dirty="0">
                <a:latin typeface="Georgia" panose="02040502050405020303" pitchFamily="18" charset="0"/>
              </a:rPr>
              <a:t>(v. 12,</a:t>
            </a:r>
            <a:r>
              <a:rPr lang="en-US" sz="3600" dirty="0">
                <a:latin typeface="Georgia" panose="02040502050405020303" pitchFamily="18" charset="0"/>
              </a:rPr>
              <a:t> conveys His Omnipresence, His presence fills all space)</a:t>
            </a:r>
            <a:br>
              <a:rPr lang="en-US" sz="3600" dirty="0">
                <a:latin typeface="Georgia" panose="02040502050405020303" pitchFamily="18" charset="0"/>
              </a:rPr>
            </a:br>
            <a:r>
              <a:rPr lang="en-US" sz="3600" dirty="0">
                <a:latin typeface="Georgia" panose="02040502050405020303" pitchFamily="18" charset="0"/>
              </a:rPr>
              <a:t> </a:t>
            </a:r>
            <a:br>
              <a:rPr lang="en-US" sz="3600" dirty="0">
                <a:latin typeface="Georgia" panose="02040502050405020303" pitchFamily="18" charset="0"/>
              </a:rPr>
            </a:br>
            <a:r>
              <a:rPr lang="en-US" sz="3600" b="1" i="1" dirty="0">
                <a:latin typeface="Georgia" panose="02040502050405020303" pitchFamily="18" charset="0"/>
              </a:rPr>
              <a:t>Is. 40:12</a:t>
            </a:r>
            <a:r>
              <a:rPr lang="en-US" sz="3600" i="1" dirty="0">
                <a:latin typeface="Georgia" panose="02040502050405020303" pitchFamily="18" charset="0"/>
              </a:rPr>
              <a:t>   	</a:t>
            </a:r>
            <a:r>
              <a:rPr lang="en-US" sz="3600" i="1" baseline="30000" dirty="0" err="1">
                <a:latin typeface="Georgia" panose="02040502050405020303" pitchFamily="18" charset="0"/>
              </a:rPr>
              <a:t>q</a:t>
            </a:r>
            <a:r>
              <a:rPr lang="en-US" sz="3600" i="1" dirty="0" err="1">
                <a:latin typeface="Georgia" panose="02040502050405020303" pitchFamily="18" charset="0"/>
              </a:rPr>
              <a:t>Who</a:t>
            </a:r>
            <a:r>
              <a:rPr lang="en-US" sz="3600" i="1" dirty="0">
                <a:latin typeface="Georgia" panose="02040502050405020303" pitchFamily="18" charset="0"/>
              </a:rPr>
              <a:t> has measured the waters in the hollow of his hand</a:t>
            </a:r>
            <a:br>
              <a:rPr lang="en-US" sz="3600" dirty="0">
                <a:latin typeface="Georgia" panose="02040502050405020303" pitchFamily="18" charset="0"/>
              </a:rPr>
            </a:br>
            <a:r>
              <a:rPr lang="en-US" sz="3600" i="1" dirty="0">
                <a:latin typeface="Georgia" panose="02040502050405020303" pitchFamily="18" charset="0"/>
              </a:rPr>
              <a:t>		and marked off the heavens with a span,</a:t>
            </a:r>
            <a:br>
              <a:rPr lang="en-US" sz="3600" dirty="0">
                <a:latin typeface="Georgia" panose="02040502050405020303" pitchFamily="18" charset="0"/>
              </a:rPr>
            </a:br>
            <a:r>
              <a:rPr lang="en-US" sz="3600" i="1" dirty="0">
                <a:latin typeface="Georgia" panose="02040502050405020303" pitchFamily="18" charset="0"/>
              </a:rPr>
              <a:t>	 enclosed the dust of the earth in a measure</a:t>
            </a:r>
            <a:br>
              <a:rPr lang="en-US" sz="3600" dirty="0">
                <a:latin typeface="Georgia" panose="02040502050405020303" pitchFamily="18" charset="0"/>
              </a:rPr>
            </a:br>
            <a:r>
              <a:rPr lang="en-US" sz="3600" i="1" dirty="0">
                <a:latin typeface="Georgia" panose="02040502050405020303" pitchFamily="18" charset="0"/>
              </a:rPr>
              <a:t>		and weighed the mountains in scales</a:t>
            </a:r>
            <a:br>
              <a:rPr lang="en-US" sz="3600" dirty="0">
                <a:latin typeface="Georgia" panose="02040502050405020303" pitchFamily="18" charset="0"/>
              </a:rPr>
            </a:br>
            <a:r>
              <a:rPr lang="en-US" sz="3600" i="1" dirty="0">
                <a:latin typeface="Georgia" panose="02040502050405020303" pitchFamily="18" charset="0"/>
              </a:rPr>
              <a:t>		and the hills in a balance?</a:t>
            </a:r>
            <a:br>
              <a:rPr lang="en-US" dirty="0"/>
            </a:br>
            <a:r>
              <a:rPr lang="en-US" dirty="0"/>
              <a:t> </a:t>
            </a:r>
          </a:p>
        </p:txBody>
      </p:sp>
      <p:sp>
        <p:nvSpPr>
          <p:cNvPr id="3" name="Subtitle 2">
            <a:extLst>
              <a:ext uri="{FF2B5EF4-FFF2-40B4-BE49-F238E27FC236}">
                <a16:creationId xmlns:a16="http://schemas.microsoft.com/office/drawing/2014/main" id="{2264789A-3728-F69D-433A-A4BBC0D9C568}"/>
              </a:ext>
            </a:extLst>
          </p:cNvPr>
          <p:cNvSpPr>
            <a:spLocks noGrp="1"/>
          </p:cNvSpPr>
          <p:nvPr>
            <p:ph type="subTitle" idx="1"/>
          </p:nvPr>
        </p:nvSpPr>
        <p:spPr>
          <a:xfrm>
            <a:off x="1524000" y="5388429"/>
            <a:ext cx="9144000" cy="968827"/>
          </a:xfrm>
        </p:spPr>
        <p:txBody>
          <a:bodyPr/>
          <a:lstStyle/>
          <a:p>
            <a:endParaRPr lang="en-US" dirty="0"/>
          </a:p>
        </p:txBody>
      </p:sp>
      <p:sp>
        <p:nvSpPr>
          <p:cNvPr id="4" name="Slide Number Placeholder 3">
            <a:extLst>
              <a:ext uri="{FF2B5EF4-FFF2-40B4-BE49-F238E27FC236}">
                <a16:creationId xmlns:a16="http://schemas.microsoft.com/office/drawing/2014/main" id="{670CEB64-E237-15A5-11A9-83A375E132E5}"/>
              </a:ext>
            </a:extLst>
          </p:cNvPr>
          <p:cNvSpPr>
            <a:spLocks noGrp="1"/>
          </p:cNvSpPr>
          <p:nvPr>
            <p:ph type="sldNum" sz="quarter" idx="12"/>
          </p:nvPr>
        </p:nvSpPr>
        <p:spPr/>
        <p:txBody>
          <a:bodyPr/>
          <a:lstStyle/>
          <a:p>
            <a:fld id="{47284799-C963-49EE-87A5-E1E866E9894B}" type="slidenum">
              <a:rPr lang="en-US" smtClean="0"/>
              <a:t>7</a:t>
            </a:fld>
            <a:endParaRPr lang="en-US"/>
          </a:p>
        </p:txBody>
      </p:sp>
    </p:spTree>
    <p:extLst>
      <p:ext uri="{BB962C8B-B14F-4D97-AF65-F5344CB8AC3E}">
        <p14:creationId xmlns:p14="http://schemas.microsoft.com/office/powerpoint/2010/main" val="1746298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26D29-7EE4-C318-B0D9-AC965525905C}"/>
              </a:ext>
            </a:extLst>
          </p:cNvPr>
          <p:cNvSpPr>
            <a:spLocks noGrp="1"/>
          </p:cNvSpPr>
          <p:nvPr>
            <p:ph type="ctrTitle"/>
          </p:nvPr>
        </p:nvSpPr>
        <p:spPr>
          <a:xfrm>
            <a:off x="533400" y="566057"/>
            <a:ext cx="11277600" cy="6574972"/>
          </a:xfrm>
        </p:spPr>
        <p:txBody>
          <a:bodyPr/>
          <a:lstStyle/>
          <a:p>
            <a:br>
              <a:rPr lang="en-US" b="1" dirty="0"/>
            </a:br>
            <a:br>
              <a:rPr lang="en-US" b="1" dirty="0"/>
            </a:br>
            <a:r>
              <a:rPr lang="en-US" b="1" dirty="0"/>
              <a:t>5. His Inscrutable Wisdom</a:t>
            </a:r>
            <a:r>
              <a:rPr lang="en-US" dirty="0"/>
              <a:t> </a:t>
            </a:r>
            <a:br>
              <a:rPr lang="en-US" dirty="0"/>
            </a:br>
            <a:r>
              <a:rPr lang="en-US" sz="3600" b="1" dirty="0">
                <a:latin typeface="Georgia" panose="02040502050405020303" pitchFamily="18" charset="0"/>
              </a:rPr>
              <a:t>( vv.</a:t>
            </a:r>
            <a:r>
              <a:rPr lang="en-US" sz="3600" dirty="0">
                <a:latin typeface="Georgia" panose="02040502050405020303" pitchFamily="18" charset="0"/>
              </a:rPr>
              <a:t> </a:t>
            </a:r>
            <a:r>
              <a:rPr lang="en-US" sz="3600" b="1" dirty="0">
                <a:latin typeface="Georgia" panose="02040502050405020303" pitchFamily="18" charset="0"/>
              </a:rPr>
              <a:t>13-14, </a:t>
            </a:r>
            <a:r>
              <a:rPr lang="en-US" sz="3600" dirty="0">
                <a:latin typeface="Georgia" panose="02040502050405020303" pitchFamily="18" charset="0"/>
              </a:rPr>
              <a:t>meaning impossible to comprehend God’s secret wisdom)</a:t>
            </a:r>
            <a:br>
              <a:rPr lang="en-US" sz="3600" dirty="0">
                <a:latin typeface="Georgia" panose="02040502050405020303" pitchFamily="18" charset="0"/>
              </a:rPr>
            </a:br>
            <a:r>
              <a:rPr lang="en-US" sz="3600" dirty="0">
                <a:latin typeface="Georgia" panose="02040502050405020303" pitchFamily="18" charset="0"/>
              </a:rPr>
              <a:t> </a:t>
            </a:r>
            <a:br>
              <a:rPr lang="en-US" sz="3600" dirty="0">
                <a:latin typeface="Georgia" panose="02040502050405020303" pitchFamily="18" charset="0"/>
              </a:rPr>
            </a:br>
            <a:r>
              <a:rPr lang="en-US" sz="3600" b="1" i="1" dirty="0">
                <a:latin typeface="Georgia" panose="02040502050405020303" pitchFamily="18" charset="0"/>
              </a:rPr>
              <a:t>13</a:t>
            </a:r>
            <a:r>
              <a:rPr lang="en-US" sz="3600" i="1" dirty="0">
                <a:latin typeface="Georgia" panose="02040502050405020303" pitchFamily="18" charset="0"/>
              </a:rPr>
              <a:t> 	</a:t>
            </a:r>
            <a:r>
              <a:rPr lang="en-US" sz="3600" i="1" baseline="30000" dirty="0" err="1">
                <a:latin typeface="Georgia" panose="02040502050405020303" pitchFamily="18" charset="0"/>
              </a:rPr>
              <a:t>r</a:t>
            </a:r>
            <a:r>
              <a:rPr lang="en-US" sz="3600" i="1" dirty="0" err="1">
                <a:latin typeface="Georgia" panose="02040502050405020303" pitchFamily="18" charset="0"/>
              </a:rPr>
              <a:t>Who</a:t>
            </a:r>
            <a:r>
              <a:rPr lang="en-US" sz="3600" i="1" dirty="0">
                <a:latin typeface="Georgia" panose="02040502050405020303" pitchFamily="18" charset="0"/>
              </a:rPr>
              <a:t> has measured</a:t>
            </a:r>
            <a:r>
              <a:rPr lang="en-US" sz="3600" i="1" baseline="30000" dirty="0">
                <a:latin typeface="Georgia" panose="02040502050405020303" pitchFamily="18" charset="0"/>
              </a:rPr>
              <a:t>7</a:t>
            </a:r>
            <a:r>
              <a:rPr lang="en-US" sz="3600" i="1" dirty="0">
                <a:latin typeface="Georgia" panose="02040502050405020303" pitchFamily="18" charset="0"/>
              </a:rPr>
              <a:t> the Spirit of the LORD,</a:t>
            </a:r>
            <a:br>
              <a:rPr lang="en-US" sz="3600" dirty="0">
                <a:latin typeface="Georgia" panose="02040502050405020303" pitchFamily="18" charset="0"/>
              </a:rPr>
            </a:br>
            <a:r>
              <a:rPr lang="en-US" sz="3600" i="1" dirty="0">
                <a:latin typeface="Georgia" panose="02040502050405020303" pitchFamily="18" charset="0"/>
              </a:rPr>
              <a:t>		or what man shows him his counsel?</a:t>
            </a:r>
            <a:br>
              <a:rPr lang="en-US" sz="3600" dirty="0">
                <a:latin typeface="Georgia" panose="02040502050405020303" pitchFamily="18" charset="0"/>
              </a:rPr>
            </a:br>
            <a:r>
              <a:rPr lang="en-US" sz="3600" b="1" i="1" dirty="0">
                <a:latin typeface="Georgia" panose="02040502050405020303" pitchFamily="18" charset="0"/>
              </a:rPr>
              <a:t>14</a:t>
            </a:r>
            <a:r>
              <a:rPr lang="en-US" sz="3600" i="1" dirty="0">
                <a:latin typeface="Georgia" panose="02040502050405020303" pitchFamily="18" charset="0"/>
              </a:rPr>
              <a:t> 	Whom did he consult,</a:t>
            </a:r>
            <a:br>
              <a:rPr lang="en-US" sz="3600" dirty="0">
                <a:latin typeface="Georgia" panose="02040502050405020303" pitchFamily="18" charset="0"/>
              </a:rPr>
            </a:br>
            <a:r>
              <a:rPr lang="en-US" sz="3600" i="1" dirty="0">
                <a:latin typeface="Georgia" panose="02040502050405020303" pitchFamily="18" charset="0"/>
              </a:rPr>
              <a:t>		and who made him understand?</a:t>
            </a:r>
            <a:br>
              <a:rPr lang="en-US" sz="3600" dirty="0">
                <a:latin typeface="Georgia" panose="02040502050405020303" pitchFamily="18" charset="0"/>
              </a:rPr>
            </a:br>
            <a:r>
              <a:rPr lang="en-US" sz="3600" i="1" dirty="0">
                <a:latin typeface="Georgia" panose="02040502050405020303" pitchFamily="18" charset="0"/>
              </a:rPr>
              <a:t>	 </a:t>
            </a:r>
            <a:r>
              <a:rPr lang="en-US" sz="3600" i="1" baseline="30000" dirty="0" err="1">
                <a:latin typeface="Georgia" panose="02040502050405020303" pitchFamily="18" charset="0"/>
              </a:rPr>
              <a:t>s</a:t>
            </a:r>
            <a:r>
              <a:rPr lang="en-US" sz="3600" i="1" dirty="0" err="1">
                <a:latin typeface="Georgia" panose="02040502050405020303" pitchFamily="18" charset="0"/>
              </a:rPr>
              <a:t>Who</a:t>
            </a:r>
            <a:r>
              <a:rPr lang="en-US" sz="3600" i="1" dirty="0">
                <a:latin typeface="Georgia" panose="02040502050405020303" pitchFamily="18" charset="0"/>
              </a:rPr>
              <a:t> taught him the path of justice,</a:t>
            </a:r>
            <a:br>
              <a:rPr lang="en-US" sz="3600" dirty="0">
                <a:latin typeface="Georgia" panose="02040502050405020303" pitchFamily="18" charset="0"/>
              </a:rPr>
            </a:br>
            <a:r>
              <a:rPr lang="en-US" sz="3600" i="1" dirty="0">
                <a:latin typeface="Georgia" panose="02040502050405020303" pitchFamily="18" charset="0"/>
              </a:rPr>
              <a:t>		and taught him knowledge,</a:t>
            </a:r>
            <a:br>
              <a:rPr lang="en-US" sz="3600" dirty="0">
                <a:latin typeface="Georgia" panose="02040502050405020303" pitchFamily="18" charset="0"/>
              </a:rPr>
            </a:br>
            <a:r>
              <a:rPr lang="en-US" sz="3600" i="1" dirty="0">
                <a:latin typeface="Georgia" panose="02040502050405020303" pitchFamily="18" charset="0"/>
              </a:rPr>
              <a:t>		and showed him the way of understanding?</a:t>
            </a:r>
            <a:br>
              <a:rPr lang="en-US" dirty="0"/>
            </a:br>
            <a:endParaRPr lang="en-US" dirty="0"/>
          </a:p>
        </p:txBody>
      </p:sp>
      <p:sp>
        <p:nvSpPr>
          <p:cNvPr id="3" name="Subtitle 2">
            <a:extLst>
              <a:ext uri="{FF2B5EF4-FFF2-40B4-BE49-F238E27FC236}">
                <a16:creationId xmlns:a16="http://schemas.microsoft.com/office/drawing/2014/main" id="{30984981-0ECD-5513-71C3-2E494806D50D}"/>
              </a:ext>
            </a:extLst>
          </p:cNvPr>
          <p:cNvSpPr>
            <a:spLocks noGrp="1"/>
          </p:cNvSpPr>
          <p:nvPr>
            <p:ph type="subTitle" idx="1"/>
          </p:nvPr>
        </p:nvSpPr>
        <p:spPr>
          <a:xfrm flipV="1">
            <a:off x="1524000" y="6607628"/>
            <a:ext cx="9144000" cy="163287"/>
          </a:xfrm>
        </p:spPr>
        <p:txBody>
          <a:bodyPr/>
          <a:lstStyle/>
          <a:p>
            <a:endParaRPr lang="en-US" dirty="0"/>
          </a:p>
        </p:txBody>
      </p:sp>
      <p:sp>
        <p:nvSpPr>
          <p:cNvPr id="4" name="Slide Number Placeholder 3">
            <a:extLst>
              <a:ext uri="{FF2B5EF4-FFF2-40B4-BE49-F238E27FC236}">
                <a16:creationId xmlns:a16="http://schemas.microsoft.com/office/drawing/2014/main" id="{2E35793A-5176-655A-8D1D-76E3A89F91D6}"/>
              </a:ext>
            </a:extLst>
          </p:cNvPr>
          <p:cNvSpPr>
            <a:spLocks noGrp="1"/>
          </p:cNvSpPr>
          <p:nvPr>
            <p:ph type="sldNum" sz="quarter" idx="12"/>
          </p:nvPr>
        </p:nvSpPr>
        <p:spPr/>
        <p:txBody>
          <a:bodyPr/>
          <a:lstStyle/>
          <a:p>
            <a:fld id="{47284799-C963-49EE-87A5-E1E866E9894B}" type="slidenum">
              <a:rPr lang="en-US" smtClean="0"/>
              <a:t>8</a:t>
            </a:fld>
            <a:endParaRPr lang="en-US"/>
          </a:p>
        </p:txBody>
      </p:sp>
    </p:spTree>
    <p:extLst>
      <p:ext uri="{BB962C8B-B14F-4D97-AF65-F5344CB8AC3E}">
        <p14:creationId xmlns:p14="http://schemas.microsoft.com/office/powerpoint/2010/main" val="2910762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C419B-F7CF-B7DA-7FE6-D4192B391C9A}"/>
              </a:ext>
            </a:extLst>
          </p:cNvPr>
          <p:cNvSpPr txBox="1"/>
          <p:nvPr/>
        </p:nvSpPr>
        <p:spPr>
          <a:xfrm>
            <a:off x="-130628" y="870857"/>
            <a:ext cx="11974286" cy="5632311"/>
          </a:xfrm>
          <a:prstGeom prst="rect">
            <a:avLst/>
          </a:prstGeom>
          <a:noFill/>
        </p:spPr>
        <p:txBody>
          <a:bodyPr wrap="square" rtlCol="0">
            <a:spAutoFit/>
          </a:bodyPr>
          <a:lstStyle/>
          <a:p>
            <a:pPr algn="ctr"/>
            <a:r>
              <a:rPr lang="en-US" sz="4000" b="1" dirty="0">
                <a:latin typeface="Georgia" panose="02040502050405020303" pitchFamily="18" charset="0"/>
              </a:rPr>
              <a:t>6. His Majesty</a:t>
            </a:r>
          </a:p>
          <a:p>
            <a:pPr algn="ctr"/>
            <a:r>
              <a:rPr lang="en-US" sz="3200" b="1" dirty="0">
                <a:latin typeface="Georgia" panose="02040502050405020303" pitchFamily="18" charset="0"/>
              </a:rPr>
              <a:t> (vv. 15-17,</a:t>
            </a:r>
            <a:r>
              <a:rPr lang="en-US" sz="3200" dirty="0">
                <a:latin typeface="Georgia" panose="02040502050405020303" pitchFamily="18" charset="0"/>
              </a:rPr>
              <a:t> refers to the Dignity of God’s Greatness) </a:t>
            </a:r>
          </a:p>
          <a:p>
            <a:pPr algn="ctr"/>
            <a:r>
              <a:rPr lang="en-US" sz="3200" dirty="0">
                <a:latin typeface="Georgia" panose="02040502050405020303" pitchFamily="18" charset="0"/>
              </a:rPr>
              <a:t> </a:t>
            </a:r>
          </a:p>
          <a:p>
            <a:pPr algn="ctr"/>
            <a:r>
              <a:rPr lang="en-US" sz="3200" b="1" i="1" dirty="0">
                <a:latin typeface="Georgia" panose="02040502050405020303" pitchFamily="18" charset="0"/>
              </a:rPr>
              <a:t>15</a:t>
            </a:r>
            <a:r>
              <a:rPr lang="en-US" sz="3200" i="1" dirty="0">
                <a:latin typeface="Georgia" panose="02040502050405020303" pitchFamily="18" charset="0"/>
              </a:rPr>
              <a:t> 	Behold, the nations are like a drop from a bucket,</a:t>
            </a:r>
            <a:endParaRPr lang="en-US" sz="3200" dirty="0">
              <a:latin typeface="Georgia" panose="02040502050405020303" pitchFamily="18" charset="0"/>
            </a:endParaRPr>
          </a:p>
          <a:p>
            <a:pPr algn="ctr"/>
            <a:r>
              <a:rPr lang="en-US" sz="3200" i="1" dirty="0">
                <a:latin typeface="Georgia" panose="02040502050405020303" pitchFamily="18" charset="0"/>
              </a:rPr>
              <a:t>		and are accounted </a:t>
            </a:r>
            <a:r>
              <a:rPr lang="en-US" sz="3200" i="1" baseline="30000" dirty="0" err="1">
                <a:latin typeface="Georgia" panose="02040502050405020303" pitchFamily="18" charset="0"/>
              </a:rPr>
              <a:t>t</a:t>
            </a:r>
            <a:r>
              <a:rPr lang="en-US" sz="3200" i="1" dirty="0" err="1">
                <a:latin typeface="Georgia" panose="02040502050405020303" pitchFamily="18" charset="0"/>
              </a:rPr>
              <a:t>as</a:t>
            </a:r>
            <a:r>
              <a:rPr lang="en-US" sz="3200" i="1" dirty="0">
                <a:latin typeface="Georgia" panose="02040502050405020303" pitchFamily="18" charset="0"/>
              </a:rPr>
              <a:t> the dust on the scales;</a:t>
            </a:r>
            <a:endParaRPr lang="en-US" sz="3200" dirty="0">
              <a:latin typeface="Georgia" panose="02040502050405020303" pitchFamily="18" charset="0"/>
            </a:endParaRPr>
          </a:p>
          <a:p>
            <a:pPr algn="ctr"/>
            <a:r>
              <a:rPr lang="en-US" sz="3200" i="1" dirty="0">
                <a:latin typeface="Georgia" panose="02040502050405020303" pitchFamily="18" charset="0"/>
              </a:rPr>
              <a:t>		behold, he takes up </a:t>
            </a:r>
            <a:r>
              <a:rPr lang="en-US" sz="3200" i="1" baseline="30000" dirty="0" err="1">
                <a:latin typeface="Georgia" panose="02040502050405020303" pitchFamily="18" charset="0"/>
              </a:rPr>
              <a:t>u</a:t>
            </a:r>
            <a:r>
              <a:rPr lang="en-US" sz="3200" i="1" dirty="0" err="1">
                <a:latin typeface="Georgia" panose="02040502050405020303" pitchFamily="18" charset="0"/>
              </a:rPr>
              <a:t>the</a:t>
            </a:r>
            <a:r>
              <a:rPr lang="en-US" sz="3200" i="1" dirty="0">
                <a:latin typeface="Georgia" panose="02040502050405020303" pitchFamily="18" charset="0"/>
              </a:rPr>
              <a:t> coastlands like fine dust.</a:t>
            </a:r>
            <a:endParaRPr lang="en-US" sz="3200" dirty="0">
              <a:latin typeface="Georgia" panose="02040502050405020303" pitchFamily="18" charset="0"/>
            </a:endParaRPr>
          </a:p>
          <a:p>
            <a:pPr algn="ctr"/>
            <a:r>
              <a:rPr lang="en-US" sz="3200" b="1" i="1" dirty="0">
                <a:latin typeface="Georgia" panose="02040502050405020303" pitchFamily="18" charset="0"/>
              </a:rPr>
              <a:t>16</a:t>
            </a:r>
            <a:r>
              <a:rPr lang="en-US" sz="3200" i="1" dirty="0">
                <a:latin typeface="Georgia" panose="02040502050405020303" pitchFamily="18" charset="0"/>
              </a:rPr>
              <a:t> 	Lebanon would not suffice for fuel,</a:t>
            </a:r>
            <a:endParaRPr lang="en-US" sz="3200" dirty="0">
              <a:latin typeface="Georgia" panose="02040502050405020303" pitchFamily="18" charset="0"/>
            </a:endParaRPr>
          </a:p>
          <a:p>
            <a:pPr algn="ctr"/>
            <a:r>
              <a:rPr lang="en-US" sz="3200" i="1" dirty="0">
                <a:latin typeface="Georgia" panose="02040502050405020303" pitchFamily="18" charset="0"/>
              </a:rPr>
              <a:t>		nor are </a:t>
            </a:r>
            <a:r>
              <a:rPr lang="en-US" sz="3200" i="1" baseline="30000" dirty="0">
                <a:latin typeface="Georgia" panose="02040502050405020303" pitchFamily="18" charset="0"/>
              </a:rPr>
              <a:t>v</a:t>
            </a:r>
            <a:r>
              <a:rPr lang="en-US" sz="3200" i="1" dirty="0">
                <a:latin typeface="Georgia" panose="02040502050405020303" pitchFamily="18" charset="0"/>
              </a:rPr>
              <a:t>its beasts enough for a burnt offering.</a:t>
            </a:r>
            <a:endParaRPr lang="en-US" sz="3200" dirty="0">
              <a:latin typeface="Georgia" panose="02040502050405020303" pitchFamily="18" charset="0"/>
            </a:endParaRPr>
          </a:p>
          <a:p>
            <a:pPr algn="ctr"/>
            <a:r>
              <a:rPr lang="en-US" sz="3200" b="1" i="1" dirty="0">
                <a:latin typeface="Georgia" panose="02040502050405020303" pitchFamily="18" charset="0"/>
              </a:rPr>
              <a:t>17</a:t>
            </a:r>
            <a:r>
              <a:rPr lang="en-US" sz="3200" i="1" dirty="0">
                <a:latin typeface="Georgia" panose="02040502050405020303" pitchFamily="18" charset="0"/>
              </a:rPr>
              <a:t> 	</a:t>
            </a:r>
            <a:r>
              <a:rPr lang="en-US" sz="3200" i="1" baseline="30000" dirty="0" err="1">
                <a:latin typeface="Georgia" panose="02040502050405020303" pitchFamily="18" charset="0"/>
              </a:rPr>
              <a:t>w</a:t>
            </a:r>
            <a:r>
              <a:rPr lang="en-US" sz="3200" i="1" dirty="0" err="1">
                <a:latin typeface="Georgia" panose="02040502050405020303" pitchFamily="18" charset="0"/>
              </a:rPr>
              <a:t>All</a:t>
            </a:r>
            <a:r>
              <a:rPr lang="en-US" sz="3200" i="1" dirty="0">
                <a:latin typeface="Georgia" panose="02040502050405020303" pitchFamily="18" charset="0"/>
              </a:rPr>
              <a:t> the nations are as nothing before him,</a:t>
            </a:r>
            <a:endParaRPr lang="en-US" sz="3200" dirty="0">
              <a:latin typeface="Georgia" panose="02040502050405020303" pitchFamily="18" charset="0"/>
            </a:endParaRPr>
          </a:p>
          <a:p>
            <a:pPr algn="ctr"/>
            <a:r>
              <a:rPr lang="en-US" sz="3200" i="1" dirty="0">
                <a:latin typeface="Georgia" panose="02040502050405020303" pitchFamily="18" charset="0"/>
              </a:rPr>
              <a:t>		they are accounted by him as less than nothing and emptiness.</a:t>
            </a:r>
            <a:endParaRPr lang="en-US" sz="3200" dirty="0">
              <a:latin typeface="Georgia" panose="02040502050405020303" pitchFamily="18" charset="0"/>
            </a:endParaRPr>
          </a:p>
        </p:txBody>
      </p:sp>
      <p:sp>
        <p:nvSpPr>
          <p:cNvPr id="3" name="Slide Number Placeholder 2">
            <a:extLst>
              <a:ext uri="{FF2B5EF4-FFF2-40B4-BE49-F238E27FC236}">
                <a16:creationId xmlns:a16="http://schemas.microsoft.com/office/drawing/2014/main" id="{B62505B5-6FF5-37DC-B809-D6F4FA06C2C9}"/>
              </a:ext>
            </a:extLst>
          </p:cNvPr>
          <p:cNvSpPr>
            <a:spLocks noGrp="1"/>
          </p:cNvSpPr>
          <p:nvPr>
            <p:ph type="sldNum" sz="quarter" idx="12"/>
          </p:nvPr>
        </p:nvSpPr>
        <p:spPr/>
        <p:txBody>
          <a:bodyPr/>
          <a:lstStyle/>
          <a:p>
            <a:fld id="{47284799-C963-49EE-87A5-E1E866E9894B}" type="slidenum">
              <a:rPr lang="en-US" smtClean="0"/>
              <a:t>9</a:t>
            </a:fld>
            <a:endParaRPr lang="en-US"/>
          </a:p>
        </p:txBody>
      </p:sp>
    </p:spTree>
    <p:extLst>
      <p:ext uri="{BB962C8B-B14F-4D97-AF65-F5344CB8AC3E}">
        <p14:creationId xmlns:p14="http://schemas.microsoft.com/office/powerpoint/2010/main" val="1831529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TotalTime>
  <Words>1180</Words>
  <Application>Microsoft Office PowerPoint</Application>
  <PresentationFormat>Widescreen</PresentationFormat>
  <Paragraphs>126</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Georgia</vt:lpstr>
      <vt:lpstr>Office Theme</vt:lpstr>
      <vt:lpstr>          Why God is the Holy God? (Is. 40:9-31) </vt:lpstr>
      <vt:lpstr>God is Holy as He is uniquely Worthy. Isaiah 40 gives us a glimpse of God’s Worthiness.</vt:lpstr>
      <vt:lpstr>I.  The Worthiness of God: “Behold Your God” (vv. 9-26)    A. The Significance of “Worth” </vt:lpstr>
      <vt:lpstr>B. His Attributes reveal His Worthiness  1. His Omnipotence (vv. 10a &amp; 26)   10  lBehold, the Lord GOD comes with might,   and his arm rules for him; </vt:lpstr>
      <vt:lpstr>2. His Justice (v. 10b)    10b  mbehold, his reward is with him,   and his recompense before him. </vt:lpstr>
      <vt:lpstr>3. His Compassion (v. 11)   11  nHe will tend his flock like a shepherd;   ohe will gather the lambs in his arms;   phe will carry them in his bosom,   and gently lead those that are with young. </vt:lpstr>
      <vt:lpstr>4. His Immensity  (v. 12, conveys His Omnipresence, His presence fills all space)   Is. 40:12    qWho has measured the waters in the hollow of his hand   and marked off the heavens with a span,   enclosed the dust of the earth in a measure   and weighed the mountains in scales   and the hills in a balance?  </vt:lpstr>
      <vt:lpstr>  5. His Inscrutable Wisdom  ( vv. 13-14, meaning impossible to comprehend God’s secret wisdom)   13  rWho has measured7 the Spirit of the LORD,   or what man shows him his counsel? 14  Whom did he consult,   and who made him understand?   sWho taught him the path of justice,   and taught him knowledge,   and showed him the way of understanding?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Stamps</dc:creator>
  <cp:lastModifiedBy>Ray Stamps</cp:lastModifiedBy>
  <cp:revision>1</cp:revision>
  <dcterms:created xsi:type="dcterms:W3CDTF">2026-04-26T06:07:48Z</dcterms:created>
  <dcterms:modified xsi:type="dcterms:W3CDTF">2026-04-26T07:36:02Z</dcterms:modified>
</cp:coreProperties>
</file>