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307" r:id="rId2"/>
    <p:sldId id="571" r:id="rId3"/>
    <p:sldId id="3900" r:id="rId4"/>
    <p:sldId id="3901" r:id="rId5"/>
    <p:sldId id="3903" r:id="rId6"/>
    <p:sldId id="3902" r:id="rId7"/>
    <p:sldId id="3904" r:id="rId8"/>
    <p:sldId id="3905" r:id="rId9"/>
    <p:sldId id="3907" r:id="rId10"/>
    <p:sldId id="3906" r:id="rId11"/>
    <p:sldId id="322" r:id="rId12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7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7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867E5A53-2486-4E3A-8424-3F8493DB3F1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9F14B8F8-0443-4C6A-B857-25226300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9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A8AF-46BA-495D-A6A9-C4E1AA5DC2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8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6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4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90FC21-E0ED-715A-1C06-EA0EB91B77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6439" y="237458"/>
            <a:ext cx="4104083" cy="21131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4000"/>
            </a:lvl1pPr>
            <a:lvl2pPr>
              <a:buClr>
                <a:schemeClr val="tx1"/>
              </a:buClr>
              <a:defRPr sz="3600"/>
            </a:lvl2pPr>
            <a:lvl3pPr>
              <a:buClr>
                <a:schemeClr val="tx1"/>
              </a:buClr>
              <a:defRPr sz="3200"/>
            </a:lvl3pPr>
            <a:lvl4pPr>
              <a:buClr>
                <a:schemeClr val="tx1"/>
              </a:buClr>
              <a:defRPr sz="2800"/>
            </a:lvl4pPr>
            <a:lvl5pPr>
              <a:buClr>
                <a:schemeClr val="tx1"/>
              </a:buCl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Luke%2016&amp;version=ESV#fen-ESV-25634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801" y="2925974"/>
            <a:ext cx="11449710" cy="3329581"/>
          </a:xfrm>
        </p:spPr>
        <p:txBody>
          <a:bodyPr/>
          <a:lstStyle/>
          <a:p>
            <a:br>
              <a:rPr lang="en-US" sz="4400" dirty="0"/>
            </a:br>
            <a:br>
              <a:rPr lang="en-US" sz="4000" dirty="0"/>
            </a:br>
            <a:r>
              <a:rPr lang="en-US" sz="1800" dirty="0"/>
              <a:t> 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The Secrets of the Kingdom: Why Jesus came into the World?</a:t>
            </a:r>
            <a:br>
              <a:rPr lang="en-US" sz="4000" b="1" dirty="0"/>
            </a:br>
            <a:br>
              <a:rPr lang="en-US" sz="4400" b="1" dirty="0"/>
            </a:br>
            <a:r>
              <a:rPr lang="en-US" sz="4000" b="1" dirty="0"/>
              <a:t>Pastor Sam</a:t>
            </a:r>
            <a:br>
              <a:rPr lang="en-US" sz="4000" b="1" dirty="0"/>
            </a:br>
            <a:r>
              <a:rPr lang="en-US" sz="4000" b="1" dirty="0"/>
              <a:t>December 24, 2023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1432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>
            <a:extLst>
              <a:ext uri="{FF2B5EF4-FFF2-40B4-BE49-F238E27FC236}">
                <a16:creationId xmlns:a16="http://schemas.microsoft.com/office/drawing/2014/main" id="{32454A55-8D0E-4288-BA8C-0F28467A2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716DD-F5F3-430D-BFCF-5E702467F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b="1"/>
              <a:t>Scripture Reading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BF945A-4452-4881-AF25-582DE1943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7BF02DAB-EEF0-487F-A106-B70843EA6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FECBB-AA81-4985-9C05-58FD5E565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83" y="2543981"/>
            <a:ext cx="5710843" cy="365868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Why Jesus came into the World?</a:t>
            </a:r>
          </a:p>
          <a:p>
            <a:pPr marL="0" indent="0">
              <a:buNone/>
            </a:pPr>
            <a:endParaRPr lang="en-US" sz="35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Matthew 13:47-50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A416A-02F5-4763-B73B-06432EE51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916" y="3220819"/>
            <a:ext cx="5451627" cy="2316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9693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A7AAF-6AC0-6696-DDFD-EB399AA59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EA23A-12B9-3FC9-FA84-ED3C8F484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648352-CE25-F6D4-26DC-6F6952F7D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670" y="0"/>
            <a:ext cx="12214670" cy="7735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C53309-C81F-C606-21FC-9B68B3AFE294}"/>
              </a:ext>
            </a:extLst>
          </p:cNvPr>
          <p:cNvSpPr txBox="1"/>
          <p:nvPr/>
        </p:nvSpPr>
        <p:spPr>
          <a:xfrm>
            <a:off x="0" y="245506"/>
            <a:ext cx="33185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Merry Christmas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B29641-C4B2-819A-8B84-15258D7237D1}"/>
              </a:ext>
            </a:extLst>
          </p:cNvPr>
          <p:cNvSpPr txBox="1"/>
          <p:nvPr/>
        </p:nvSpPr>
        <p:spPr>
          <a:xfrm>
            <a:off x="8873465" y="452718"/>
            <a:ext cx="3121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But Why? </a:t>
            </a:r>
          </a:p>
        </p:txBody>
      </p:sp>
    </p:spTree>
    <p:extLst>
      <p:ext uri="{BB962C8B-B14F-4D97-AF65-F5344CB8AC3E}">
        <p14:creationId xmlns:p14="http://schemas.microsoft.com/office/powerpoint/2010/main" val="20819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AF59A-6AB1-1DA0-1A78-E8137893E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889C5-AC40-E8B1-653D-0F82664E7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62F1E9-4F6A-51DC-EAC6-FA52DCDA9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67"/>
            <a:ext cx="12192000" cy="70350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E34D9B-11E4-8154-1100-0FF57A616E26}"/>
              </a:ext>
            </a:extLst>
          </p:cNvPr>
          <p:cNvSpPr txBox="1"/>
          <p:nvPr/>
        </p:nvSpPr>
        <p:spPr>
          <a:xfrm>
            <a:off x="6759018" y="253048"/>
            <a:ext cx="3544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The Fall of Man</a:t>
            </a:r>
          </a:p>
        </p:txBody>
      </p:sp>
    </p:spTree>
    <p:extLst>
      <p:ext uri="{BB962C8B-B14F-4D97-AF65-F5344CB8AC3E}">
        <p14:creationId xmlns:p14="http://schemas.microsoft.com/office/powerpoint/2010/main" val="1388629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9A78D-5457-D63C-8660-C699A9217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Matthew 13:47-50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AD1AA-DE67-F2D6-A061-1D26B2AB7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483744"/>
            <a:ext cx="10775262" cy="476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i="0" baseline="30000" dirty="0">
                <a:effectLst/>
                <a:latin typeface="system-ui"/>
              </a:rPr>
              <a:t>47 </a:t>
            </a:r>
            <a:r>
              <a:rPr lang="en-US" sz="3600" b="0" i="0" dirty="0">
                <a:effectLst/>
                <a:latin typeface="system-ui"/>
              </a:rPr>
              <a:t>“Again, the kingdom of heaven is like a net that was thrown into the sea and gathered fish of every kind. </a:t>
            </a:r>
            <a:r>
              <a:rPr lang="en-US" sz="3600" b="1" i="0" baseline="30000" dirty="0">
                <a:effectLst/>
                <a:latin typeface="system-ui"/>
              </a:rPr>
              <a:t>48 </a:t>
            </a:r>
            <a:r>
              <a:rPr lang="en-US" sz="3600" b="0" i="0" dirty="0">
                <a:effectLst/>
                <a:latin typeface="system-ui"/>
              </a:rPr>
              <a:t>When it was full, men drew it ashore and sat down and sorted the good into containers but threw away the bad. </a:t>
            </a:r>
            <a:r>
              <a:rPr lang="en-US" sz="3600" b="1" i="0" baseline="30000" dirty="0">
                <a:effectLst/>
                <a:latin typeface="system-ui"/>
              </a:rPr>
              <a:t>49 </a:t>
            </a:r>
            <a:r>
              <a:rPr lang="en-US" sz="3600" b="0" i="0" dirty="0">
                <a:effectLst/>
                <a:latin typeface="system-ui"/>
              </a:rPr>
              <a:t>So it will be at the end of the age. The angels will come out and separate the evil from the righteous  </a:t>
            </a:r>
          </a:p>
          <a:p>
            <a:pPr marL="0" indent="0">
              <a:buNone/>
            </a:pPr>
            <a:r>
              <a:rPr lang="en-US" sz="3600" b="1" i="0" baseline="30000" dirty="0">
                <a:effectLst/>
                <a:latin typeface="system-ui"/>
              </a:rPr>
              <a:t>50 </a:t>
            </a:r>
            <a:r>
              <a:rPr lang="en-US" sz="3600" b="0" i="0" dirty="0">
                <a:effectLst/>
                <a:latin typeface="system-ui"/>
              </a:rPr>
              <a:t>and throw them into the fiery furnace. In that place there will be weeping and gnashing of teeth.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4618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16EB4-6B15-99B2-09E9-211C4118C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99" y="198194"/>
            <a:ext cx="9404723" cy="1400530"/>
          </a:xfrm>
        </p:spPr>
        <p:txBody>
          <a:bodyPr/>
          <a:lstStyle/>
          <a:p>
            <a:r>
              <a:rPr lang="en-US" dirty="0"/>
              <a:t>Secrets of the Kingdom: Parable of the Dragnet – the end of the age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A95DE7-3B69-A1B2-57D5-388E507A1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97" y="1624648"/>
            <a:ext cx="11159998" cy="501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952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E47EE-20CC-D53C-6AE8-98ACADD81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Luke 16:19-31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76AD0-039B-E378-D433-47571AF6A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298" y="1224952"/>
            <a:ext cx="11222966" cy="56330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0" i="0" dirty="0">
                <a:effectLst/>
                <a:latin typeface="system-ui"/>
              </a:rPr>
              <a:t>“There was a rich man who was clothed in purple and fine linen and who feasted sumptuously every day. </a:t>
            </a:r>
            <a:r>
              <a:rPr lang="en-US" sz="2400" b="1" i="0" baseline="30000" dirty="0">
                <a:effectLst/>
                <a:latin typeface="system-ui"/>
              </a:rPr>
              <a:t>20 </a:t>
            </a:r>
            <a:r>
              <a:rPr lang="en-US" sz="2400" b="0" i="0" dirty="0">
                <a:effectLst/>
                <a:latin typeface="system-ui"/>
              </a:rPr>
              <a:t>And at his gate was laid a poor man named Lazarus, covered with sores, </a:t>
            </a:r>
            <a:r>
              <a:rPr lang="en-US" sz="2400" b="1" i="0" baseline="30000" dirty="0">
                <a:effectLst/>
                <a:latin typeface="system-ui"/>
              </a:rPr>
              <a:t>21 </a:t>
            </a:r>
            <a:r>
              <a:rPr lang="en-US" sz="2400" b="0" i="0" dirty="0">
                <a:effectLst/>
                <a:latin typeface="system-ui"/>
              </a:rPr>
              <a:t>who desired to be fed with what fell from the rich man's table. Moreover, even the dogs came and licked his sores. </a:t>
            </a:r>
            <a:r>
              <a:rPr lang="en-US" sz="2400" b="1" i="0" baseline="30000" dirty="0">
                <a:effectLst/>
                <a:latin typeface="system-ui"/>
              </a:rPr>
              <a:t>22 </a:t>
            </a:r>
            <a:r>
              <a:rPr lang="en-US" sz="2400" b="0" i="0" dirty="0">
                <a:effectLst/>
                <a:latin typeface="system-ui"/>
              </a:rPr>
              <a:t>The poor man died and was carried by the angels to Abraham's side.</a:t>
            </a:r>
            <a:r>
              <a:rPr lang="en-US" sz="2400" b="0" i="0" baseline="30000" dirty="0">
                <a:effectLst/>
                <a:latin typeface="system-ui"/>
              </a:rPr>
              <a:t>[</a:t>
            </a:r>
            <a:r>
              <a:rPr lang="en-US" sz="2400" b="0" i="0" baseline="30000" dirty="0">
                <a:effectLst/>
                <a:latin typeface="system-ui"/>
                <a:hlinkClick r:id="rId2" tooltip="See footnote 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</a:t>
            </a:r>
            <a:r>
              <a:rPr lang="en-US" sz="2400" b="0" i="0" baseline="30000" dirty="0">
                <a:effectLst/>
                <a:latin typeface="system-ui"/>
              </a:rPr>
              <a:t>]</a:t>
            </a:r>
            <a:r>
              <a:rPr lang="en-US" sz="2400" b="0" i="0" dirty="0">
                <a:effectLst/>
                <a:latin typeface="system-ui"/>
              </a:rPr>
              <a:t> The rich man also died and was buried, </a:t>
            </a:r>
            <a:r>
              <a:rPr lang="en-US" sz="2400" b="1" i="0" baseline="30000" dirty="0">
                <a:effectLst/>
                <a:latin typeface="system-ui"/>
              </a:rPr>
              <a:t>23 </a:t>
            </a:r>
            <a:r>
              <a:rPr lang="en-US" sz="2400" b="0" i="0" dirty="0">
                <a:effectLst/>
                <a:latin typeface="system-ui"/>
              </a:rPr>
              <a:t>and in Hades, being in torment, he lifted up his eyes and saw Abraham far off and Lazarus at his side. </a:t>
            </a:r>
            <a:r>
              <a:rPr lang="en-US" sz="2400" b="1" i="0" baseline="30000" dirty="0">
                <a:effectLst/>
                <a:latin typeface="system-ui"/>
              </a:rPr>
              <a:t>24 </a:t>
            </a:r>
            <a:r>
              <a:rPr lang="en-US" sz="2400" b="0" i="0" dirty="0">
                <a:effectLst/>
                <a:latin typeface="system-ui"/>
              </a:rPr>
              <a:t>And he called out, ‘Father Abraham, have mercy on me, and send Lazarus to dip the end of his finger in water and cool my tongue, for I am in anguish in this flame.’ </a:t>
            </a:r>
            <a:r>
              <a:rPr lang="en-US" sz="2400" b="1" i="0" baseline="30000" dirty="0">
                <a:effectLst/>
                <a:latin typeface="system-ui"/>
              </a:rPr>
              <a:t>25 </a:t>
            </a:r>
            <a:r>
              <a:rPr lang="en-US" sz="2400" b="0" i="0" dirty="0">
                <a:effectLst/>
                <a:latin typeface="system-ui"/>
              </a:rPr>
              <a:t>But Abraham said, ‘Child, remember that you in your lifetime received your good things, and Lazarus in like manner bad things; but now he is comforted here, and you are in anguish. </a:t>
            </a:r>
            <a:r>
              <a:rPr lang="en-US" sz="2400" b="1" i="0" baseline="30000" dirty="0">
                <a:effectLst/>
                <a:latin typeface="system-ui"/>
              </a:rPr>
              <a:t>26 </a:t>
            </a:r>
            <a:r>
              <a:rPr lang="en-US" sz="2400" b="0" i="0" dirty="0">
                <a:effectLst/>
                <a:latin typeface="system-ui"/>
              </a:rPr>
              <a:t>And besides all this, between us and you a great chasm has been fixed, in order that those who would pass from here to you may not be able, and none may cross from there to us.’ </a:t>
            </a:r>
            <a:r>
              <a:rPr lang="en-US" sz="2400" b="1" i="0" baseline="30000" dirty="0">
                <a:effectLst/>
                <a:latin typeface="system-ui"/>
              </a:rPr>
              <a:t>27 </a:t>
            </a:r>
            <a:r>
              <a:rPr lang="en-US" sz="2400" b="0" i="0" dirty="0">
                <a:effectLst/>
                <a:latin typeface="system-ui"/>
              </a:rPr>
              <a:t>And he said, ‘Then I beg you, father, to send him to my father's house— </a:t>
            </a:r>
            <a:r>
              <a:rPr lang="en-US" sz="2400" b="1" i="0" baseline="30000" dirty="0">
                <a:effectLst/>
                <a:latin typeface="system-ui"/>
              </a:rPr>
              <a:t>28 </a:t>
            </a:r>
            <a:r>
              <a:rPr lang="en-US" sz="2400" b="0" i="0" dirty="0">
                <a:effectLst/>
                <a:latin typeface="system-ui"/>
              </a:rPr>
              <a:t>for I have five brothers—so that he may warn them, lest they also come into this place of torment.’ </a:t>
            </a:r>
            <a:r>
              <a:rPr lang="en-US" sz="2400" b="1" i="0" baseline="30000" dirty="0">
                <a:effectLst/>
                <a:latin typeface="system-ui"/>
              </a:rPr>
              <a:t>29 </a:t>
            </a:r>
            <a:r>
              <a:rPr lang="en-US" sz="2400" b="0" i="0" dirty="0">
                <a:effectLst/>
                <a:latin typeface="system-ui"/>
              </a:rPr>
              <a:t>But Abraham said, ‘They have Moses and the Prophets; let them hear them.’ </a:t>
            </a:r>
            <a:r>
              <a:rPr lang="en-US" sz="2400" b="1" i="0" baseline="30000" dirty="0">
                <a:effectLst/>
                <a:latin typeface="system-ui"/>
              </a:rPr>
              <a:t>30 </a:t>
            </a:r>
            <a:r>
              <a:rPr lang="en-US" sz="2400" b="0" i="0" dirty="0">
                <a:effectLst/>
                <a:latin typeface="system-ui"/>
              </a:rPr>
              <a:t>And he said, ‘No, father Abraham, but if someone goes to them from the dead, they will repent.’ </a:t>
            </a:r>
            <a:r>
              <a:rPr lang="en-US" sz="2400" b="1" i="0" baseline="30000" dirty="0">
                <a:effectLst/>
                <a:latin typeface="system-ui"/>
              </a:rPr>
              <a:t>31 </a:t>
            </a:r>
            <a:r>
              <a:rPr lang="en-US" sz="2400" b="0" i="0" dirty="0">
                <a:effectLst/>
                <a:latin typeface="system-ui"/>
              </a:rPr>
              <a:t>He said to him, ‘If they do not hear Moses and the Prophets, neither will they be convinced if someone should rise from the dead.’”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41783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4F5E0-A457-8921-9069-1E7BF2936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Jesus’s teaching about Hell in Matthew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9260C-8A5D-118F-A270-4EEF2815A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376" y="1364581"/>
            <a:ext cx="10904658" cy="504070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 5:21-22 Hell fire for haters of people</a:t>
            </a:r>
          </a:p>
          <a:p>
            <a:r>
              <a:rPr lang="en-US" dirty="0"/>
              <a:t> 8:5-13 a place of weeping &amp; gnashing of teeth</a:t>
            </a:r>
          </a:p>
          <a:p>
            <a:r>
              <a:rPr lang="en-US" dirty="0"/>
              <a:t> 11:20-24 – worse in hell for cities of Israel who rejected Jesus than evil gentile cities. </a:t>
            </a:r>
          </a:p>
          <a:p>
            <a:r>
              <a:rPr lang="en-US" dirty="0"/>
              <a:t> 12:36 – every careless word subject to judgment</a:t>
            </a:r>
          </a:p>
          <a:p>
            <a:r>
              <a:rPr lang="en-US" dirty="0"/>
              <a:t> 18:5-6 – for those who would lead a little one astray, better to have a large milestone tied to their neck and drowned in the depth of the sea (hell)</a:t>
            </a:r>
          </a:p>
          <a:p>
            <a:r>
              <a:rPr lang="en-US" dirty="0"/>
              <a:t> 18:7-9 Better to be in heaven with feet/hand/eye missing, than to be in hell. </a:t>
            </a:r>
          </a:p>
          <a:p>
            <a:r>
              <a:rPr lang="en-US" dirty="0"/>
              <a:t> 23:13-15 Certain hell/woe to Scribes/Pharisees </a:t>
            </a:r>
          </a:p>
        </p:txBody>
      </p:sp>
    </p:spTree>
    <p:extLst>
      <p:ext uri="{BB962C8B-B14F-4D97-AF65-F5344CB8AC3E}">
        <p14:creationId xmlns:p14="http://schemas.microsoft.com/office/powerpoint/2010/main" val="2140486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56C59-A4ED-4EBA-66D4-64499F9FC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31952"/>
            <a:ext cx="9731466" cy="1400530"/>
          </a:xfrm>
        </p:spPr>
        <p:txBody>
          <a:bodyPr/>
          <a:lstStyle/>
          <a:p>
            <a:r>
              <a:rPr lang="en-US" sz="3600" dirty="0"/>
              <a:t>Range of experience: “Floors” &amp; “Ceilings”</a:t>
            </a: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F26F14-7453-0A3F-7000-8636AAC6D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805" y="1133853"/>
            <a:ext cx="3669539" cy="20008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5E033B-5BA9-C7E4-43F9-BDBB32B285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54"/>
          <a:stretch/>
        </p:blipFill>
        <p:spPr>
          <a:xfrm>
            <a:off x="3776704" y="5457470"/>
            <a:ext cx="3470277" cy="14005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5544C1-1557-D051-945E-8938EF514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653" y="3197108"/>
            <a:ext cx="1788380" cy="19031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CB6C78-D1BE-E4E0-83B0-DD451671242D}"/>
              </a:ext>
            </a:extLst>
          </p:cNvPr>
          <p:cNvSpPr txBox="1"/>
          <p:nvPr/>
        </p:nvSpPr>
        <p:spPr>
          <a:xfrm>
            <a:off x="3836830" y="1330028"/>
            <a:ext cx="1561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Heaven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55099F-F01C-DAB7-22D0-CB8DAC967E06}"/>
              </a:ext>
            </a:extLst>
          </p:cNvPr>
          <p:cNvSpPr txBox="1"/>
          <p:nvPr/>
        </p:nvSpPr>
        <p:spPr>
          <a:xfrm>
            <a:off x="3950197" y="6334780"/>
            <a:ext cx="8082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Hell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826395-EEC0-3EDD-5F14-C9583850FB67}"/>
              </a:ext>
            </a:extLst>
          </p:cNvPr>
          <p:cNvSpPr txBox="1"/>
          <p:nvPr/>
        </p:nvSpPr>
        <p:spPr>
          <a:xfrm>
            <a:off x="335560" y="3158480"/>
            <a:ext cx="18918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Believers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91A578-F8E9-B843-380E-C234D2A804CA}"/>
              </a:ext>
            </a:extLst>
          </p:cNvPr>
          <p:cNvSpPr txBox="1"/>
          <p:nvPr/>
        </p:nvSpPr>
        <p:spPr>
          <a:xfrm>
            <a:off x="8990887" y="3163595"/>
            <a:ext cx="25943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Un-Believers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FCD4ED4-9527-0468-6DFC-B7B57EA77C06}"/>
              </a:ext>
            </a:extLst>
          </p:cNvPr>
          <p:cNvCxnSpPr>
            <a:cxnSpLocks/>
          </p:cNvCxnSpPr>
          <p:nvPr/>
        </p:nvCxnSpPr>
        <p:spPr>
          <a:xfrm flipV="1">
            <a:off x="2863970" y="1690777"/>
            <a:ext cx="0" cy="234638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5C50022-2703-1684-7220-C000B8180202}"/>
              </a:ext>
            </a:extLst>
          </p:cNvPr>
          <p:cNvCxnSpPr>
            <a:cxnSpLocks/>
          </p:cNvCxnSpPr>
          <p:nvPr/>
        </p:nvCxnSpPr>
        <p:spPr>
          <a:xfrm>
            <a:off x="8321178" y="4321834"/>
            <a:ext cx="0" cy="208344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A6325FE-48EC-B86D-2793-ED191A465A8D}"/>
              </a:ext>
            </a:extLst>
          </p:cNvPr>
          <p:cNvSpPr txBox="1"/>
          <p:nvPr/>
        </p:nvSpPr>
        <p:spPr>
          <a:xfrm>
            <a:off x="2365858" y="4148695"/>
            <a:ext cx="998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Worst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6D8774-2EA8-923D-DBE1-E60874F63C72}"/>
              </a:ext>
            </a:extLst>
          </p:cNvPr>
          <p:cNvSpPr txBox="1"/>
          <p:nvPr/>
        </p:nvSpPr>
        <p:spPr>
          <a:xfrm>
            <a:off x="7821684" y="6405281"/>
            <a:ext cx="9989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Worst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638C64-E0F7-EB62-BF28-A5BBFA229EB4}"/>
              </a:ext>
            </a:extLst>
          </p:cNvPr>
          <p:cNvSpPr txBox="1"/>
          <p:nvPr/>
        </p:nvSpPr>
        <p:spPr>
          <a:xfrm>
            <a:off x="2471073" y="1183292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Best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39066C7-AC3C-52CE-83FB-26BC3DA33791}"/>
              </a:ext>
            </a:extLst>
          </p:cNvPr>
          <p:cNvSpPr txBox="1"/>
          <p:nvPr/>
        </p:nvSpPr>
        <p:spPr>
          <a:xfrm>
            <a:off x="7926403" y="3795166"/>
            <a:ext cx="7895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Best</a:t>
            </a:r>
          </a:p>
        </p:txBody>
      </p:sp>
    </p:spTree>
    <p:extLst>
      <p:ext uri="{BB962C8B-B14F-4D97-AF65-F5344CB8AC3E}">
        <p14:creationId xmlns:p14="http://schemas.microsoft.com/office/powerpoint/2010/main" val="1931734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0EFE54-AF51-5629-8865-D59AA2688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45" y="1676400"/>
            <a:ext cx="3888646" cy="330884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 dirty="0"/>
              <a:t>The Second Coming will not be like the first…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EFF673-A9DE-416D-A04E-1D5090454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C2D8D-3245-BAAE-7DC1-1E618E677B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503" r="20419" b="-1"/>
          <a:stretch/>
        </p:blipFill>
        <p:spPr>
          <a:xfrm>
            <a:off x="4634682" y="10"/>
            <a:ext cx="755731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6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 sz="6000" b="1"/>
              <a:t>To God be the glory!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0577712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45475</TotalTime>
  <Words>689</Words>
  <Application>Microsoft Office PowerPoint</Application>
  <PresentationFormat>Widescreen</PresentationFormat>
  <Paragraphs>39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system-ui</vt:lpstr>
      <vt:lpstr>Wingdings 3</vt:lpstr>
      <vt:lpstr>Ion</vt:lpstr>
      <vt:lpstr>                    The Secrets of the Kingdom: Why Jesus came into the World?  Pastor Sam December 24, 2023</vt:lpstr>
      <vt:lpstr>Scripture Reading</vt:lpstr>
      <vt:lpstr>PowerPoint Presentation</vt:lpstr>
      <vt:lpstr>PowerPoint Presentation</vt:lpstr>
      <vt:lpstr>Matthew 13:47-50</vt:lpstr>
      <vt:lpstr>Secrets of the Kingdom: Parable of the Dragnet – the end of the age</vt:lpstr>
      <vt:lpstr>Luke 16:19-31 </vt:lpstr>
      <vt:lpstr>Jesus’s teaching about Hell in Matthew</vt:lpstr>
      <vt:lpstr>Range of experience: “Floors” &amp; “Ceilings”  </vt:lpstr>
      <vt:lpstr>The Second Coming will not be like the first…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contrarian wisdom of God  Isaiah 55:8-9</dc:title>
  <dc:creator>Samuel Kim</dc:creator>
  <cp:lastModifiedBy>Samuel Kim</cp:lastModifiedBy>
  <cp:revision>102</cp:revision>
  <cp:lastPrinted>2023-11-22T21:38:34Z</cp:lastPrinted>
  <dcterms:created xsi:type="dcterms:W3CDTF">2021-11-19T21:57:39Z</dcterms:created>
  <dcterms:modified xsi:type="dcterms:W3CDTF">2023-12-24T01:21:08Z</dcterms:modified>
</cp:coreProperties>
</file>