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27"/>
  </p:notesMasterIdLst>
  <p:sldIdLst>
    <p:sldId id="256" r:id="rId5"/>
    <p:sldId id="300" r:id="rId6"/>
    <p:sldId id="261" r:id="rId7"/>
    <p:sldId id="614" r:id="rId8"/>
    <p:sldId id="635" r:id="rId9"/>
    <p:sldId id="580" r:id="rId10"/>
    <p:sldId id="636" r:id="rId11"/>
    <p:sldId id="631" r:id="rId12"/>
    <p:sldId id="632" r:id="rId13"/>
    <p:sldId id="616" r:id="rId14"/>
    <p:sldId id="637" r:id="rId15"/>
    <p:sldId id="638" r:id="rId16"/>
    <p:sldId id="627" r:id="rId17"/>
    <p:sldId id="581" r:id="rId18"/>
    <p:sldId id="639" r:id="rId19"/>
    <p:sldId id="640" r:id="rId20"/>
    <p:sldId id="617" r:id="rId21"/>
    <p:sldId id="628" r:id="rId22"/>
    <p:sldId id="634" r:id="rId23"/>
    <p:sldId id="583" r:id="rId24"/>
    <p:sldId id="641" r:id="rId25"/>
    <p:sldId id="482" r:id="rId26"/>
  </p:sldIdLst>
  <p:sldSz cx="18288000" cy="10287000"/>
  <p:notesSz cx="6858000" cy="9144000"/>
  <p:embeddedFontLst>
    <p:embeddedFont>
      <p:font typeface="Cooper Hewitt" panose="020B0604020202020204" charset="0"/>
      <p:regular r:id="rId28"/>
    </p:embeddedFont>
    <p:embeddedFont>
      <p:font typeface="Cooper Hewitt Thin Bold" panose="020B0604020202020204" charset="0"/>
      <p:regular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69" d="100"/>
          <a:sy n="69" d="100"/>
        </p:scale>
        <p:origin x="75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font" Target="fonts/font2.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font" Target="fonts/font1.fntdata"/><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E89229-5DF2-4C56-B777-EB6A9AD83A68}" type="datetimeFigureOut">
              <a:rPr lang="en-US" smtClean="0"/>
              <a:t>2/11/2025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8554AD-231E-44AF-BC2F-11AE76EF38D6}" type="slidenum">
              <a:rPr lang="en-US" smtClean="0"/>
              <a:t>‹#›</a:t>
            </a:fld>
            <a:endParaRPr lang="en-US" dirty="0"/>
          </a:p>
        </p:txBody>
      </p:sp>
    </p:spTree>
    <p:extLst>
      <p:ext uri="{BB962C8B-B14F-4D97-AF65-F5344CB8AC3E}">
        <p14:creationId xmlns:p14="http://schemas.microsoft.com/office/powerpoint/2010/main" val="1785200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2/11/2025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
        <p:nvSpPr>
          <p:cNvPr id="3" name="TextBox 3"/>
          <p:cNvSpPr txBox="1"/>
          <p:nvPr/>
        </p:nvSpPr>
        <p:spPr>
          <a:xfrm>
            <a:off x="3200401" y="1826537"/>
            <a:ext cx="11887200" cy="3318216"/>
          </a:xfrm>
          <a:prstGeom prst="rect">
            <a:avLst/>
          </a:prstGeom>
        </p:spPr>
        <p:txBody>
          <a:bodyPr wrap="square" lIns="0" tIns="0" rIns="0" bIns="0" rtlCol="0" anchor="t">
            <a:spAutoFit/>
          </a:bodyPr>
          <a:lstStyle/>
          <a:p>
            <a:pPr algn="ctr">
              <a:lnSpc>
                <a:spcPts val="27298"/>
              </a:lnSpc>
            </a:pPr>
            <a:r>
              <a:rPr lang="en-US" sz="19500" dirty="0">
                <a:solidFill>
                  <a:srgbClr val="F6E2C9"/>
                </a:solidFill>
                <a:latin typeface="Cooper Hewitt Thin Bold"/>
              </a:rPr>
              <a:t>HEBREWS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857E27-2729-8080-F821-7E8D95B8D7B1}"/>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EA5A13C3-C99B-DFFD-6D56-4315E2B52FA6}"/>
              </a:ext>
            </a:extLst>
          </p:cNvPr>
          <p:cNvPicPr>
            <a:picLocks noChangeAspect="1"/>
          </p:cNvPicPr>
          <p:nvPr/>
        </p:nvPicPr>
        <p:blipFill>
          <a:blip r:embed="rId2"/>
          <a:srcRect l="38782" r="110" b="48440"/>
          <a:stretch>
            <a:fillRect/>
          </a:stretch>
        </p:blipFill>
        <p:spPr>
          <a:xfrm>
            <a:off x="0" y="28956"/>
            <a:ext cx="18288000" cy="10287000"/>
          </a:xfrm>
          <a:prstGeom prst="rect">
            <a:avLst/>
          </a:prstGeom>
        </p:spPr>
      </p:pic>
      <p:sp>
        <p:nvSpPr>
          <p:cNvPr id="3" name="TextBox 3">
            <a:extLst>
              <a:ext uri="{FF2B5EF4-FFF2-40B4-BE49-F238E27FC236}">
                <a16:creationId xmlns:a16="http://schemas.microsoft.com/office/drawing/2014/main" id="{986051FC-09B8-B8F6-BEE9-D6EE2C16E973}"/>
              </a:ext>
            </a:extLst>
          </p:cNvPr>
          <p:cNvSpPr txBox="1"/>
          <p:nvPr/>
        </p:nvSpPr>
        <p:spPr>
          <a:xfrm>
            <a:off x="609600" y="2400300"/>
            <a:ext cx="17145000" cy="3334246"/>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66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7200" b="0" i="0" u="none" strike="noStrike" kern="1200" cap="none" spc="0" normalizeH="0" baseline="0" noProof="0" dirty="0">
                <a:ln>
                  <a:noFill/>
                </a:ln>
                <a:solidFill>
                  <a:srgbClr val="F6E2C9"/>
                </a:solidFill>
                <a:effectLst/>
                <a:uLnTx/>
                <a:uFillTx/>
                <a:latin typeface="Cooper Hewitt"/>
                <a:ea typeface="+mn-ea"/>
                <a:cs typeface="+mn-cs"/>
              </a:rPr>
              <a:t>II.  Run Looking to Jesus –  </a:t>
            </a:r>
            <a:r>
              <a:rPr kumimoji="0" lang="en-US" sz="6000" b="0" i="0" u="none" strike="noStrike" kern="1200" cap="none" spc="0" normalizeH="0" baseline="0" noProof="0" dirty="0">
                <a:ln>
                  <a:noFill/>
                </a:ln>
                <a:solidFill>
                  <a:srgbClr val="F6E2C9"/>
                </a:solidFill>
                <a:effectLst/>
                <a:uLnTx/>
                <a:uFillTx/>
                <a:latin typeface="Cooper Hewitt"/>
                <a:ea typeface="+mn-ea"/>
                <a:cs typeface="+mn-cs"/>
              </a:rPr>
              <a:t>(v. 2)</a:t>
            </a:r>
            <a:r>
              <a:rPr kumimoji="0" lang="en-US" sz="5400" b="0" i="0" u="none" strike="noStrike" kern="1200" cap="none" spc="0" normalizeH="0" baseline="0" noProof="0" dirty="0">
                <a:ln>
                  <a:noFill/>
                </a:ln>
                <a:solidFill>
                  <a:srgbClr val="F6E2C9"/>
                </a:solidFill>
                <a:effectLst/>
                <a:uLnTx/>
                <a:uFillTx/>
                <a:latin typeface="Cooper Hewitt"/>
                <a:ea typeface="+mn-ea"/>
                <a:cs typeface="+mn-cs"/>
              </a:rPr>
              <a:t>	</a:t>
            </a:r>
            <a:r>
              <a:rPr kumimoji="0" lang="en-US" sz="6600" b="0" i="0" u="none" strike="noStrike" kern="1200" cap="none" spc="0" normalizeH="0" baseline="0" noProof="0" dirty="0">
                <a:ln>
                  <a:noFill/>
                </a:ln>
                <a:solidFill>
                  <a:srgbClr val="F6E2C9"/>
                </a:solidFill>
                <a:effectLst/>
                <a:uLnTx/>
                <a:uFillTx/>
                <a:latin typeface="Cooper Hewitt"/>
                <a:ea typeface="+mn-ea"/>
                <a:cs typeface="+mn-cs"/>
              </a:rPr>
              <a:t>							</a:t>
            </a:r>
          </a:p>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			</a:t>
            </a:r>
            <a:endParaRPr kumimoji="0" lang="en-US" sz="54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1950037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366BDD-9FD0-4250-4750-492C79BF6B70}"/>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BAFD5B8F-C02A-6761-35DF-D8F3432448DE}"/>
              </a:ext>
            </a:extLst>
          </p:cNvPr>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a:extLst>
              <a:ext uri="{FF2B5EF4-FFF2-40B4-BE49-F238E27FC236}">
                <a16:creationId xmlns:a16="http://schemas.microsoft.com/office/drawing/2014/main" id="{D4B169E9-5C31-0B3E-C84B-42AC36769E8F}"/>
              </a:ext>
            </a:extLst>
          </p:cNvPr>
          <p:cNvSpPr txBox="1"/>
          <p:nvPr/>
        </p:nvSpPr>
        <p:spPr>
          <a:xfrm>
            <a:off x="746760" y="2324100"/>
            <a:ext cx="16849344" cy="3265959"/>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Ephesians 2:8-9</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“8 For by grace you have been saved through faith. And this is not your own doing; it is the gift of God, 9 not a result of works, so that no one may boast. </a:t>
            </a:r>
          </a:p>
        </p:txBody>
      </p:sp>
    </p:spTree>
    <p:extLst>
      <p:ext uri="{BB962C8B-B14F-4D97-AF65-F5344CB8AC3E}">
        <p14:creationId xmlns:p14="http://schemas.microsoft.com/office/powerpoint/2010/main" val="4090650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6FA86-403E-2497-3865-21DD394657A0}"/>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06B4F251-2E7C-4D5A-0EA5-DEE84E6DAC0E}"/>
              </a:ext>
            </a:extLst>
          </p:cNvPr>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20231551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707F94-B0CB-381F-66BE-5AE47E4C4EF4}"/>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B073AE67-5DAB-B5E9-8361-B48D71F78E61}"/>
              </a:ext>
            </a:extLst>
          </p:cNvPr>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a:extLst>
              <a:ext uri="{FF2B5EF4-FFF2-40B4-BE49-F238E27FC236}">
                <a16:creationId xmlns:a16="http://schemas.microsoft.com/office/drawing/2014/main" id="{D29E13FF-ADA2-5BE3-0973-B1DBFD16CC93}"/>
              </a:ext>
            </a:extLst>
          </p:cNvPr>
          <p:cNvSpPr txBox="1"/>
          <p:nvPr/>
        </p:nvSpPr>
        <p:spPr>
          <a:xfrm>
            <a:off x="914400" y="2095500"/>
            <a:ext cx="16459200" cy="4099520"/>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“The grace, ability, and success which we have for running, it is all from him; from the beginning of the work of faith unto the end of it, to the finishing of the course, He assists, strengthens, and accomplishes the work of it to the last.”															Matthew Poole</a:t>
            </a:r>
          </a:p>
        </p:txBody>
      </p:sp>
    </p:spTree>
    <p:extLst>
      <p:ext uri="{BB962C8B-B14F-4D97-AF65-F5344CB8AC3E}">
        <p14:creationId xmlns:p14="http://schemas.microsoft.com/office/powerpoint/2010/main" val="30935845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31934767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910636-6ED8-0781-3613-EA4D86454D2B}"/>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C6B00CF2-0036-7259-1AD8-EED5D0223B3E}"/>
              </a:ext>
            </a:extLst>
          </p:cNvPr>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a:extLst>
              <a:ext uri="{FF2B5EF4-FFF2-40B4-BE49-F238E27FC236}">
                <a16:creationId xmlns:a16="http://schemas.microsoft.com/office/drawing/2014/main" id="{0482904E-1A22-5FAA-A508-54A46B212E16}"/>
              </a:ext>
            </a:extLst>
          </p:cNvPr>
          <p:cNvSpPr txBox="1"/>
          <p:nvPr/>
        </p:nvSpPr>
        <p:spPr>
          <a:xfrm>
            <a:off x="746760" y="2324100"/>
            <a:ext cx="16849344" cy="3265959"/>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Hebrews 7:25</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“Consequently, he is able to save to the uttermost those who draw near to God through him, since he always lives to make intercession for them.”</a:t>
            </a:r>
          </a:p>
        </p:txBody>
      </p:sp>
    </p:spTree>
    <p:extLst>
      <p:ext uri="{BB962C8B-B14F-4D97-AF65-F5344CB8AC3E}">
        <p14:creationId xmlns:p14="http://schemas.microsoft.com/office/powerpoint/2010/main" val="10736601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68189E-CA20-3442-F28F-D663C9511749}"/>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EE127870-D6A4-8442-4DB2-44C85E6B58E1}"/>
              </a:ext>
            </a:extLst>
          </p:cNvPr>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a:extLst>
              <a:ext uri="{FF2B5EF4-FFF2-40B4-BE49-F238E27FC236}">
                <a16:creationId xmlns:a16="http://schemas.microsoft.com/office/drawing/2014/main" id="{FFFDF983-F8FB-6468-F589-B047AC89C789}"/>
              </a:ext>
            </a:extLst>
          </p:cNvPr>
          <p:cNvSpPr txBox="1"/>
          <p:nvPr/>
        </p:nvSpPr>
        <p:spPr>
          <a:xfrm>
            <a:off x="914400" y="2095500"/>
            <a:ext cx="16459200" cy="4099520"/>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“We are helped to run to the end, not only by what Jesus has done for us, but by what Jesus is still doing for us…Every atom of your strength for running comes from your Lord. Look to Him for it.”																										C.H. Spurgeon</a:t>
            </a:r>
          </a:p>
        </p:txBody>
      </p:sp>
    </p:spTree>
    <p:extLst>
      <p:ext uri="{BB962C8B-B14F-4D97-AF65-F5344CB8AC3E}">
        <p14:creationId xmlns:p14="http://schemas.microsoft.com/office/powerpoint/2010/main" val="23685509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54FDB8-AFEA-12EA-3472-423BCD31536E}"/>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9A753DE9-2133-F1B7-9507-5406D8713F05}"/>
              </a:ext>
            </a:extLst>
          </p:cNvPr>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38244615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20688F-C0CD-CCFE-57B9-387C193BF9F4}"/>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D2544E19-6A03-59BF-354C-B55D4A9BA0F1}"/>
              </a:ext>
            </a:extLst>
          </p:cNvPr>
          <p:cNvPicPr>
            <a:picLocks noChangeAspect="1"/>
          </p:cNvPicPr>
          <p:nvPr/>
        </p:nvPicPr>
        <p:blipFill>
          <a:blip r:embed="rId2"/>
          <a:srcRect l="38782" r="110" b="48440"/>
          <a:stretch>
            <a:fillRect/>
          </a:stretch>
        </p:blipFill>
        <p:spPr>
          <a:xfrm>
            <a:off x="-3048" y="0"/>
            <a:ext cx="18288000" cy="10287000"/>
          </a:xfrm>
          <a:prstGeom prst="rect">
            <a:avLst/>
          </a:prstGeom>
        </p:spPr>
      </p:pic>
      <p:sp>
        <p:nvSpPr>
          <p:cNvPr id="3" name="TextBox 3">
            <a:extLst>
              <a:ext uri="{FF2B5EF4-FFF2-40B4-BE49-F238E27FC236}">
                <a16:creationId xmlns:a16="http://schemas.microsoft.com/office/drawing/2014/main" id="{DFFFF052-36FE-0CD0-AD3E-2D0A6B2CA7A5}"/>
              </a:ext>
            </a:extLst>
          </p:cNvPr>
          <p:cNvSpPr txBox="1"/>
          <p:nvPr/>
        </p:nvSpPr>
        <p:spPr>
          <a:xfrm>
            <a:off x="720852" y="723900"/>
            <a:ext cx="16840200" cy="9724137"/>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6E2C9"/>
                </a:solidFill>
                <a:effectLst/>
                <a:uLnTx/>
                <a:uFillTx/>
                <a:latin typeface="Cooper Hewitt"/>
                <a:ea typeface="+mn-ea"/>
                <a:cs typeface="+mn-cs"/>
              </a:rPr>
              <a:t>“Fix Your Eyes Upon Jesus”</a:t>
            </a:r>
            <a:endParaRPr kumimoji="0" lang="en-US" sz="4400" b="1"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Would you lose your load of sin?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Fix your eyes upon Jesus;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Would you know God's peace within?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Fix your eyes upon Jesus;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Jesus who on the cross did die,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Jesus who lives and reigns on high,</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He alone can justify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Fix your eyes upon Jesus!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26306478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EEB196-1C5A-FEC3-2E4E-304AF10E67B9}"/>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6EA53F3E-7C63-EB58-C8F0-A9E48B90EDCE}"/>
              </a:ext>
            </a:extLst>
          </p:cNvPr>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1772904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
        <p:nvSpPr>
          <p:cNvPr id="3" name="TextBox 3"/>
          <p:cNvSpPr txBox="1"/>
          <p:nvPr/>
        </p:nvSpPr>
        <p:spPr>
          <a:xfrm>
            <a:off x="1143000" y="723900"/>
            <a:ext cx="16383000" cy="4732065"/>
          </a:xfrm>
          <a:prstGeom prst="rect">
            <a:avLst/>
          </a:prstGeom>
        </p:spPr>
        <p:txBody>
          <a:bodyPr wrap="square" lIns="0" tIns="0" rIns="0" bIns="0" rtlCol="0" anchor="t">
            <a:spAutoFit/>
          </a:bodyPr>
          <a:lstStyle/>
          <a:p>
            <a:pPr marL="0" marR="0" lvl="0" indent="0" algn="ctr" defTabSz="914400" rtl="0" eaLnBrk="1" fontAlgn="auto" latinLnBrk="0" hangingPunct="1">
              <a:lnSpc>
                <a:spcPts val="27298"/>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F6E2C9"/>
                </a:solidFill>
                <a:effectLst/>
                <a:uLnTx/>
                <a:uFillTx/>
                <a:latin typeface="Cooper Hewitt Thin Bold"/>
                <a:ea typeface="+mn-ea"/>
                <a:cs typeface="+mn-cs"/>
              </a:rPr>
              <a:t>“The Race Set Before Us”</a:t>
            </a:r>
          </a:p>
          <a:p>
            <a:pPr marL="0" marR="0" lvl="0" indent="0" algn="ctr" defTabSz="914400" rtl="0" eaLnBrk="1" fontAlgn="auto" latinLnBrk="0" hangingPunct="1">
              <a:spcBef>
                <a:spcPts val="0"/>
              </a:spcBef>
              <a:spcAft>
                <a:spcPts val="0"/>
              </a:spcAft>
              <a:buClrTx/>
              <a:buSzTx/>
              <a:buFontTx/>
              <a:buNone/>
              <a:tabLst/>
              <a:defRPr/>
            </a:pPr>
            <a:r>
              <a:rPr kumimoji="0" lang="en-US" sz="7200" b="0" i="0" u="none" strike="noStrike" kern="1200" cap="none" spc="0" normalizeH="0" baseline="0" noProof="0" dirty="0">
                <a:ln>
                  <a:noFill/>
                </a:ln>
                <a:solidFill>
                  <a:srgbClr val="F6E2C9"/>
                </a:solidFill>
                <a:effectLst/>
                <a:uLnTx/>
                <a:uFillTx/>
                <a:latin typeface="Cooper Hewitt Thin Bold"/>
                <a:ea typeface="+mn-ea"/>
                <a:cs typeface="+mn-cs"/>
              </a:rPr>
              <a:t>Hebrews </a:t>
            </a:r>
            <a:r>
              <a:rPr lang="en-US" sz="7200" dirty="0">
                <a:solidFill>
                  <a:srgbClr val="F6E2C9"/>
                </a:solidFill>
                <a:latin typeface="Cooper Hewitt Thin Bold"/>
              </a:rPr>
              <a:t>12:1-2</a:t>
            </a:r>
            <a:endParaRPr kumimoji="0" lang="en-US" sz="7200" b="0" i="0" u="none" strike="noStrike" kern="1200" cap="none" spc="0" normalizeH="0" baseline="0" noProof="0" dirty="0">
              <a:ln>
                <a:noFill/>
              </a:ln>
              <a:solidFill>
                <a:srgbClr val="F6E2C9"/>
              </a:solidFill>
              <a:effectLst/>
              <a:uLnTx/>
              <a:uFillTx/>
              <a:latin typeface="Cooper Hewitt Thin Bold"/>
              <a:ea typeface="+mn-ea"/>
              <a:cs typeface="+mn-cs"/>
            </a:endParaRPr>
          </a:p>
        </p:txBody>
      </p:sp>
    </p:spTree>
    <p:extLst>
      <p:ext uri="{BB962C8B-B14F-4D97-AF65-F5344CB8AC3E}">
        <p14:creationId xmlns:p14="http://schemas.microsoft.com/office/powerpoint/2010/main" val="19597450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3048" y="0"/>
            <a:ext cx="18288000" cy="10287000"/>
          </a:xfrm>
          <a:prstGeom prst="rect">
            <a:avLst/>
          </a:prstGeom>
        </p:spPr>
      </p:pic>
      <p:sp>
        <p:nvSpPr>
          <p:cNvPr id="3" name="TextBox 3"/>
          <p:cNvSpPr txBox="1"/>
          <p:nvPr/>
        </p:nvSpPr>
        <p:spPr>
          <a:xfrm>
            <a:off x="720852" y="723900"/>
            <a:ext cx="16840200" cy="9724137"/>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6E2C9"/>
                </a:solidFill>
                <a:effectLst/>
                <a:uLnTx/>
                <a:uFillTx/>
                <a:latin typeface="Cooper Hewitt"/>
                <a:ea typeface="+mn-ea"/>
                <a:cs typeface="+mn-cs"/>
              </a:rPr>
              <a:t>“Turn Your Eyes Upon Jesus”</a:t>
            </a:r>
            <a:endParaRPr kumimoji="0" lang="en-US" sz="4400" b="1"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O soul, are you weary and troubled?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No light in the darkness you see?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There’s light for a look at the Savior,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And life more abundant and free!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Thro' death into life everlasting,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He passed, and we follow Him there;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O’er us sin no more hath dominion--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For more than conqu’rors we are!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20938152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5F4F88-934C-A362-9114-E6960742079A}"/>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5BB0E06C-2032-FA5C-20EC-4D38A960D0C8}"/>
              </a:ext>
            </a:extLst>
          </p:cNvPr>
          <p:cNvPicPr>
            <a:picLocks noChangeAspect="1"/>
          </p:cNvPicPr>
          <p:nvPr/>
        </p:nvPicPr>
        <p:blipFill>
          <a:blip r:embed="rId2"/>
          <a:srcRect l="38782" r="110" b="48440"/>
          <a:stretch>
            <a:fillRect/>
          </a:stretch>
        </p:blipFill>
        <p:spPr>
          <a:xfrm>
            <a:off x="-3048" y="0"/>
            <a:ext cx="18288000" cy="10287000"/>
          </a:xfrm>
          <a:prstGeom prst="rect">
            <a:avLst/>
          </a:prstGeom>
        </p:spPr>
      </p:pic>
      <p:sp>
        <p:nvSpPr>
          <p:cNvPr id="3" name="TextBox 3">
            <a:extLst>
              <a:ext uri="{FF2B5EF4-FFF2-40B4-BE49-F238E27FC236}">
                <a16:creationId xmlns:a16="http://schemas.microsoft.com/office/drawing/2014/main" id="{639B95E9-D790-33E4-9995-391BA867CE86}"/>
              </a:ext>
            </a:extLst>
          </p:cNvPr>
          <p:cNvSpPr txBox="1"/>
          <p:nvPr/>
        </p:nvSpPr>
        <p:spPr>
          <a:xfrm>
            <a:off x="720852" y="723900"/>
            <a:ext cx="16840200" cy="9724137"/>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6E2C9"/>
                </a:solidFill>
                <a:effectLst/>
                <a:uLnTx/>
                <a:uFillTx/>
                <a:latin typeface="Cooper Hewitt"/>
                <a:ea typeface="+mn-ea"/>
                <a:cs typeface="+mn-cs"/>
              </a:rPr>
              <a:t>“Turn Your Eyes Upon Jesus”</a:t>
            </a:r>
            <a:endParaRPr kumimoji="0" lang="en-US" sz="4400" b="1"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His Word shall not fail you--He promised;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Believe Him, and all will be well:</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Then go to a world that is dying,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His perfect salvation to tell!</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Turn your eyes upon Jesus,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Look full in His wonderful face,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And the things of earth will grow strangely dim,</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In the light of His glory and grace.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26881690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Tree>
    <p:extLst>
      <p:ext uri="{BB962C8B-B14F-4D97-AF65-F5344CB8AC3E}">
        <p14:creationId xmlns:p14="http://schemas.microsoft.com/office/powerpoint/2010/main" val="3855397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28956"/>
            <a:ext cx="18288000" cy="10287000"/>
          </a:xfrm>
          <a:prstGeom prst="rect">
            <a:avLst/>
          </a:prstGeom>
        </p:spPr>
      </p:pic>
      <p:sp>
        <p:nvSpPr>
          <p:cNvPr id="3" name="TextBox 3"/>
          <p:cNvSpPr txBox="1"/>
          <p:nvPr/>
        </p:nvSpPr>
        <p:spPr>
          <a:xfrm>
            <a:off x="609600" y="2400300"/>
            <a:ext cx="17145000" cy="3334246"/>
          </a:xfrm>
          <a:prstGeom prst="rect">
            <a:avLst/>
          </a:prstGeom>
        </p:spPr>
        <p:txBody>
          <a:bodyPr wrap="square" lIns="0" tIns="0" rIns="0" bIns="0" rtlCol="0" anchor="t">
            <a:spAutoFit/>
          </a:bodyPr>
          <a:lstStyle/>
          <a:p>
            <a:pPr marR="0" lvl="0" algn="l" defTabSz="914400" rtl="0" eaLnBrk="1" fontAlgn="auto" latinLnBrk="0" hangingPunct="1">
              <a:lnSpc>
                <a:spcPts val="6460"/>
              </a:lnSpc>
              <a:spcBef>
                <a:spcPts val="0"/>
              </a:spcBef>
              <a:spcAft>
                <a:spcPts val="0"/>
              </a:spcAft>
              <a:buClrTx/>
              <a:buSzTx/>
              <a:tabLst/>
              <a:defRPr/>
            </a:pPr>
            <a:endParaRPr lang="en-US" sz="6600" dirty="0">
              <a:solidFill>
                <a:srgbClr val="F6E2C9"/>
              </a:solidFill>
              <a:latin typeface="Cooper Hewitt"/>
            </a:endParaRPr>
          </a:p>
          <a:p>
            <a:pPr marR="0" lvl="0" algn="l" defTabSz="914400" rtl="0" eaLnBrk="1" fontAlgn="auto" latinLnBrk="0" hangingPunct="1">
              <a:lnSpc>
                <a:spcPts val="6460"/>
              </a:lnSpc>
              <a:spcBef>
                <a:spcPts val="0"/>
              </a:spcBef>
              <a:spcAft>
                <a:spcPts val="0"/>
              </a:spcAft>
              <a:buClrTx/>
              <a:buSzTx/>
              <a:tabLst/>
              <a:defRPr/>
            </a:pPr>
            <a:r>
              <a:rPr lang="en-US" sz="7200" dirty="0">
                <a:solidFill>
                  <a:srgbClr val="F6E2C9"/>
                </a:solidFill>
                <a:latin typeface="Cooper Hewitt"/>
              </a:rPr>
              <a:t>I.  Run With Endurance –  </a:t>
            </a:r>
            <a:r>
              <a:rPr lang="en-US" sz="6000" dirty="0">
                <a:solidFill>
                  <a:srgbClr val="F6E2C9"/>
                </a:solidFill>
                <a:latin typeface="Cooper Hewitt"/>
              </a:rPr>
              <a:t>(v. 1)</a:t>
            </a:r>
            <a:r>
              <a:rPr lang="en-US" sz="5400" dirty="0">
                <a:solidFill>
                  <a:srgbClr val="F6E2C9"/>
                </a:solidFill>
                <a:latin typeface="Cooper Hewitt"/>
              </a:rPr>
              <a:t>	</a:t>
            </a:r>
            <a:r>
              <a:rPr lang="en-US" sz="6600" dirty="0">
                <a:solidFill>
                  <a:srgbClr val="F6E2C9"/>
                </a:solidFill>
                <a:latin typeface="Cooper Hewitt"/>
              </a:rPr>
              <a:t>							</a:t>
            </a:r>
          </a:p>
          <a:p>
            <a:pPr marR="0" lvl="0" algn="l" defTabSz="914400" rtl="0" eaLnBrk="1" fontAlgn="auto" latinLnBrk="0" hangingPunct="1">
              <a:lnSpc>
                <a:spcPts val="6460"/>
              </a:lnSpc>
              <a:spcBef>
                <a:spcPts val="0"/>
              </a:spcBef>
              <a:spcAft>
                <a:spcPts val="0"/>
              </a:spcAft>
              <a:buClrTx/>
              <a:buSzTx/>
              <a:tabLst/>
              <a:defRPr/>
            </a:pPr>
            <a:r>
              <a:rPr lang="en-US" sz="6600" dirty="0">
                <a:solidFill>
                  <a:srgbClr val="F6E2C9"/>
                </a:solidFill>
                <a:latin typeface="Cooper Hewitt"/>
              </a:rPr>
              <a:t>			</a:t>
            </a:r>
            <a:endParaRPr lang="en-US" sz="5400" dirty="0">
              <a:solidFill>
                <a:srgbClr val="F6E2C9"/>
              </a:solidFill>
              <a:latin typeface="Cooper Hewitt"/>
            </a:endParaRPr>
          </a:p>
        </p:txBody>
      </p:sp>
    </p:spTree>
    <p:extLst>
      <p:ext uri="{BB962C8B-B14F-4D97-AF65-F5344CB8AC3E}">
        <p14:creationId xmlns:p14="http://schemas.microsoft.com/office/powerpoint/2010/main" val="3098003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662B1A-32F0-79CB-8D8F-83900D30B50C}"/>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7273207B-C850-E9A3-C846-890991CEE345}"/>
              </a:ext>
            </a:extLst>
          </p:cNvPr>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a:extLst>
              <a:ext uri="{FF2B5EF4-FFF2-40B4-BE49-F238E27FC236}">
                <a16:creationId xmlns:a16="http://schemas.microsoft.com/office/drawing/2014/main" id="{E1A329DE-C7AF-BD59-EE1A-A0F864A2903C}"/>
              </a:ext>
            </a:extLst>
          </p:cNvPr>
          <p:cNvSpPr txBox="1"/>
          <p:nvPr/>
        </p:nvSpPr>
        <p:spPr>
          <a:xfrm>
            <a:off x="829056" y="1409700"/>
            <a:ext cx="16849344" cy="5766643"/>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Romans 7:15, 18-19</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15 For I do not understand my own actions. For I do not do what I want, but I do the very thing I hate… </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18 For I know that nothing good dwells in me, that is, in my flesh. For I have the desire to do what is right, but not the ability to carry it out. 19 For I do not do the good I want, but the evil I do not want is what I keep on doing…”</a:t>
            </a:r>
          </a:p>
        </p:txBody>
      </p:sp>
    </p:spTree>
    <p:extLst>
      <p:ext uri="{BB962C8B-B14F-4D97-AF65-F5344CB8AC3E}">
        <p14:creationId xmlns:p14="http://schemas.microsoft.com/office/powerpoint/2010/main" val="1838000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0EC83-2A6D-7CAC-3A48-E376C8E2B2AD}"/>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2EE97928-C9CE-A142-440D-404A1A3D193C}"/>
              </a:ext>
            </a:extLst>
          </p:cNvPr>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a:extLst>
              <a:ext uri="{FF2B5EF4-FFF2-40B4-BE49-F238E27FC236}">
                <a16:creationId xmlns:a16="http://schemas.microsoft.com/office/drawing/2014/main" id="{A24DB5B5-DBEC-554D-94B0-6D5353EC40A9}"/>
              </a:ext>
            </a:extLst>
          </p:cNvPr>
          <p:cNvSpPr txBox="1"/>
          <p:nvPr/>
        </p:nvSpPr>
        <p:spPr>
          <a:xfrm>
            <a:off x="829056" y="1409700"/>
            <a:ext cx="16849344" cy="4933082"/>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Romans 7:21-23</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“21 So I find it to be a law that when I want to do right, evil lies close at hand. 22 For I delight in the law of God, in my inner being, 23 but I see in my members another law waging war against the law of my mind and making me captive to the law of sin that dwells in my members. </a:t>
            </a:r>
          </a:p>
        </p:txBody>
      </p:sp>
    </p:spTree>
    <p:extLst>
      <p:ext uri="{BB962C8B-B14F-4D97-AF65-F5344CB8AC3E}">
        <p14:creationId xmlns:p14="http://schemas.microsoft.com/office/powerpoint/2010/main" val="3332799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682613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9F9332-5468-4C22-9C07-D6292BD8524F}"/>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D4905A1C-5475-B67A-7EB7-717E73C6A0EA}"/>
              </a:ext>
            </a:extLst>
          </p:cNvPr>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a:extLst>
              <a:ext uri="{FF2B5EF4-FFF2-40B4-BE49-F238E27FC236}">
                <a16:creationId xmlns:a16="http://schemas.microsoft.com/office/drawing/2014/main" id="{0C7E06C6-8FB9-F8CB-5C44-F9A12CDA5B24}"/>
              </a:ext>
            </a:extLst>
          </p:cNvPr>
          <p:cNvSpPr txBox="1"/>
          <p:nvPr/>
        </p:nvSpPr>
        <p:spPr>
          <a:xfrm>
            <a:off x="746760" y="2324100"/>
            <a:ext cx="16849344" cy="3265959"/>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Romans 7:24-25</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24 Wretched man that I am! Who will deliver me from this body of death? 25 Thanks be to God through Jesus Christ our Lord!”</a:t>
            </a:r>
          </a:p>
        </p:txBody>
      </p:sp>
    </p:spTree>
    <p:extLst>
      <p:ext uri="{BB962C8B-B14F-4D97-AF65-F5344CB8AC3E}">
        <p14:creationId xmlns:p14="http://schemas.microsoft.com/office/powerpoint/2010/main" val="214151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12DAFA-6835-6135-2AD6-9C2D5468200D}"/>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13E4DA97-E4C6-F589-655A-D9E1BC92DD89}"/>
              </a:ext>
            </a:extLst>
          </p:cNvPr>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542036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C8153-6482-E617-CE68-77B6EC6DE9D0}"/>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44C43B19-7E0F-E9FA-43C5-078290C54646}"/>
              </a:ext>
            </a:extLst>
          </p:cNvPr>
          <p:cNvPicPr>
            <a:picLocks noChangeAspect="1"/>
          </p:cNvPicPr>
          <p:nvPr/>
        </p:nvPicPr>
        <p:blipFill>
          <a:blip r:embed="rId2"/>
          <a:srcRect l="38782" r="110" b="48440"/>
          <a:stretch>
            <a:fillRect/>
          </a:stretch>
        </p:blipFill>
        <p:spPr>
          <a:xfrm>
            <a:off x="0" y="38100"/>
            <a:ext cx="18288000" cy="10287000"/>
          </a:xfrm>
          <a:prstGeom prst="rect">
            <a:avLst/>
          </a:prstGeom>
        </p:spPr>
      </p:pic>
      <p:sp>
        <p:nvSpPr>
          <p:cNvPr id="3" name="TextBox 3">
            <a:extLst>
              <a:ext uri="{FF2B5EF4-FFF2-40B4-BE49-F238E27FC236}">
                <a16:creationId xmlns:a16="http://schemas.microsoft.com/office/drawing/2014/main" id="{20E2EC10-BD76-BD20-BCC1-F5695EEF4170}"/>
              </a:ext>
            </a:extLst>
          </p:cNvPr>
          <p:cNvSpPr txBox="1"/>
          <p:nvPr/>
        </p:nvSpPr>
        <p:spPr>
          <a:xfrm>
            <a:off x="914400" y="2400300"/>
            <a:ext cx="16459200" cy="2432397"/>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“The endurance we run with is entirely of Christ. We only endure because we belong to him.” 																				</a:t>
            </a:r>
            <a:r>
              <a:rPr lang="en-US" sz="4800" dirty="0">
                <a:solidFill>
                  <a:srgbClr val="F6E2C9"/>
                </a:solidFill>
                <a:latin typeface="Cooper Hewitt"/>
              </a:rPr>
              <a:t>		</a:t>
            </a:r>
            <a:r>
              <a:rPr kumimoji="0" lang="en-US" sz="4800" b="0" i="0" u="none" strike="noStrike" kern="1200" cap="none" spc="0" normalizeH="0" baseline="0" noProof="0" dirty="0">
                <a:ln>
                  <a:noFill/>
                </a:ln>
                <a:solidFill>
                  <a:srgbClr val="F6E2C9"/>
                </a:solidFill>
                <a:effectLst/>
                <a:uLnTx/>
                <a:uFillTx/>
                <a:latin typeface="Cooper Hewitt"/>
                <a:ea typeface="+mn-ea"/>
                <a:cs typeface="+mn-cs"/>
              </a:rPr>
              <a:t>Al Mohler</a:t>
            </a:r>
          </a:p>
        </p:txBody>
      </p:sp>
    </p:spTree>
    <p:extLst>
      <p:ext uri="{BB962C8B-B14F-4D97-AF65-F5344CB8AC3E}">
        <p14:creationId xmlns:p14="http://schemas.microsoft.com/office/powerpoint/2010/main" val="3310920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18FCE5BAAA9DE48AAD582BE180A42E5" ma:contentTypeVersion="16" ma:contentTypeDescription="Create a new document." ma:contentTypeScope="" ma:versionID="408e68595f2eca648bacd9b8bba8e6ce">
  <xsd:schema xmlns:xsd="http://www.w3.org/2001/XMLSchema" xmlns:xs="http://www.w3.org/2001/XMLSchema" xmlns:p="http://schemas.microsoft.com/office/2006/metadata/properties" xmlns:ns2="8bdf08a1-df4f-4202-9241-bdc03d33796c" xmlns:ns3="723f5446-4d32-45dc-b5ec-888de26ea981" targetNamespace="http://schemas.microsoft.com/office/2006/metadata/properties" ma:root="true" ma:fieldsID="0629efaec176dcc761911cea1835e939" ns2:_="" ns3:_="">
    <xsd:import namespace="8bdf08a1-df4f-4202-9241-bdc03d33796c"/>
    <xsd:import namespace="723f5446-4d32-45dc-b5ec-888de26ea9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df08a1-df4f-4202-9241-bdc03d3379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8740c93-0691-4494-8635-97c961ee91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723f5446-4d32-45dc-b5ec-888de26ea98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9a9bd8e-a800-4ff6-9b07-884834c18d2a}" ma:internalName="TaxCatchAll" ma:showField="CatchAllData" ma:web="723f5446-4d32-45dc-b5ec-888de26ea98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723f5446-4d32-45dc-b5ec-888de26ea981" xsi:nil="true"/>
    <lcf76f155ced4ddcb4097134ff3c332f xmlns="8bdf08a1-df4f-4202-9241-bdc03d33796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CC0C933-EE2D-4E7A-A470-2937AE30B692}">
  <ds:schemaRefs>
    <ds:schemaRef ds:uri="http://schemas.microsoft.com/sharepoint/v3/contenttype/forms"/>
  </ds:schemaRefs>
</ds:datastoreItem>
</file>

<file path=customXml/itemProps2.xml><?xml version="1.0" encoding="utf-8"?>
<ds:datastoreItem xmlns:ds="http://schemas.openxmlformats.org/officeDocument/2006/customXml" ds:itemID="{A72A470B-FA93-4309-886F-ED5924F4B2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df08a1-df4f-4202-9241-bdc03d33796c"/>
    <ds:schemaRef ds:uri="723f5446-4d32-45dc-b5ec-888de26ea9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53886BF-FDC6-4EDE-92B6-C3A991B5ABBE}">
  <ds:schemaRefs>
    <ds:schemaRef ds:uri="http://schemas.microsoft.com/office/2006/metadata/properties"/>
    <ds:schemaRef ds:uri="http://schemas.microsoft.com/office/infopath/2007/PartnerControls"/>
    <ds:schemaRef ds:uri="723f5446-4d32-45dc-b5ec-888de26ea981"/>
    <ds:schemaRef ds:uri="8bdf08a1-df4f-4202-9241-bdc03d33796c"/>
  </ds:schemaRefs>
</ds:datastoreItem>
</file>

<file path=docProps/app.xml><?xml version="1.0" encoding="utf-8"?>
<Properties xmlns="http://schemas.openxmlformats.org/officeDocument/2006/extended-properties" xmlns:vt="http://schemas.openxmlformats.org/officeDocument/2006/docPropsVTypes">
  <TotalTime>230009</TotalTime>
  <Words>728</Words>
  <Application>Microsoft Office PowerPoint</Application>
  <PresentationFormat>Custom</PresentationFormat>
  <Paragraphs>56</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Cooper Hewitt</vt:lpstr>
      <vt:lpstr>Calibri</vt:lpstr>
      <vt:lpstr>Arial</vt:lpstr>
      <vt:lpstr>Cooper Hewitt Thin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dc:title>
  <dc:creator>Danica Halverson</dc:creator>
  <cp:lastModifiedBy>Billy Freels</cp:lastModifiedBy>
  <cp:revision>302</cp:revision>
  <dcterms:created xsi:type="dcterms:W3CDTF">2006-08-16T00:00:00Z</dcterms:created>
  <dcterms:modified xsi:type="dcterms:W3CDTF">2025-02-11T20:14:04Z</dcterms:modified>
  <dc:identifier>DAFLq3_8Pqg</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0x010100A18FCE5BAAA9DE48AAD582BE180A42E5</vt:lpwstr>
  </property>
</Properties>
</file>